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309" r:id="rId4"/>
    <p:sldId id="313" r:id="rId5"/>
    <p:sldId id="317" r:id="rId6"/>
    <p:sldId id="314" r:id="rId7"/>
    <p:sldId id="318" r:id="rId8"/>
    <p:sldId id="324" r:id="rId9"/>
    <p:sldId id="300" r:id="rId10"/>
    <p:sldId id="328" r:id="rId11"/>
    <p:sldId id="325" r:id="rId12"/>
    <p:sldId id="323" r:id="rId13"/>
    <p:sldId id="322" r:id="rId14"/>
    <p:sldId id="326" r:id="rId15"/>
    <p:sldId id="316" r:id="rId16"/>
    <p:sldId id="329" r:id="rId17"/>
    <p:sldId id="290" r:id="rId18"/>
    <p:sldId id="320" r:id="rId19"/>
    <p:sldId id="327" r:id="rId20"/>
  </p:sldIdLst>
  <p:sldSz cx="9906000" cy="6858000" type="A4"/>
  <p:notesSz cx="9939338" cy="68072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00"/>
    <a:srgbClr val="33CCFF"/>
    <a:srgbClr val="050C15"/>
    <a:srgbClr val="00002E"/>
    <a:srgbClr val="FFFFFF"/>
    <a:srgbClr val="9999FF"/>
    <a:srgbClr val="66CCFF"/>
    <a:srgbClr val="33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710" autoAdjust="0"/>
    <p:restoredTop sz="77427" autoAdjust="0"/>
  </p:normalViewPr>
  <p:slideViewPr>
    <p:cSldViewPr>
      <p:cViewPr varScale="1">
        <p:scale>
          <a:sx n="104" d="100"/>
          <a:sy n="104" d="100"/>
        </p:scale>
        <p:origin x="-30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1632" y="672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567" y="0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265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567" y="6465265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B517E8-5795-41FA-A5CB-D567463DFD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12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567" y="0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5788" y="511175"/>
            <a:ext cx="3687762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4" y="3233420"/>
            <a:ext cx="795147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265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567" y="6465265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AA04AC-AF6D-46A5-8C1F-64698F1D0A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2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725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50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75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610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252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7854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9617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183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524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382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kern="1200" dirty="0" smtClean="0">
              <a:latin typeface="Arial" charset="0"/>
              <a:ea typeface="ＭＳ Ｐ明朝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329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104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86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588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445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632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3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A04AC-AF6D-46A5-8C1F-64698F1D0A0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50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C:\Documents and Settings\naosada\Local Settings\Temp\FWTemp\000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906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5100" y="6572250"/>
            <a:ext cx="47879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900" dirty="0">
                <a:ea typeface="ＭＳ 明朝" pitchFamily="17" charset="-128"/>
              </a:rPr>
              <a:t>FURUNO ELECTRIC CO., LTD. All Rights Reserved.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76400"/>
            <a:ext cx="8420100" cy="1371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6576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pic>
        <p:nvPicPr>
          <p:cNvPr id="6" name="Picture 3" descr="S:\dev-team\GF\20180618_WSTS2018\presentation\素材\Tapestory_W2000H1800_CC_180322_ol_1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"/>
            <a:ext cx="9906000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1_1_3_png\1_1_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72733"/>
            <a:ext cx="2483197" cy="3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9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6926-1565-4C76-B815-DA221F89D1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448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50" y="68400"/>
            <a:ext cx="9080500" cy="43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975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7444-8710-4AB3-9414-B8E727C3F0C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819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2750" y="928670"/>
            <a:ext cx="4457700" cy="56245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928670"/>
            <a:ext cx="4457700" cy="56245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ACD4-82D5-4113-BEA6-380EFE6EFFD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182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14616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1785926"/>
            <a:ext cx="4376870" cy="4500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14616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1785926"/>
            <a:ext cx="4378590" cy="4500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68042"/>
            <a:ext cx="90805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9AC4-8F6C-4251-93EB-D2F9443D787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987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0846-E73B-41DD-A07F-EE88AC4D0B5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373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9F9C-5255-4B5E-B3D5-177BAF9EB34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390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785794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78579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94784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A2E0-7DA2-41CF-8BA1-1E4C42A6D33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794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512923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941409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695972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A210-57DB-4255-9744-5AC4F7BC80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414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Documents and Settings\naosada\Local Settings\Temp\FWTemp\0000000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8150" y="6613525"/>
            <a:ext cx="577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50" charset="-128"/>
              </a:defRPr>
            </a:lvl1pPr>
          </a:lstStyle>
          <a:p>
            <a:pPr>
              <a:defRPr/>
            </a:pPr>
            <a:fld id="{3FC01789-4F29-443A-BB2E-29F8C969DB0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928688"/>
            <a:ext cx="908050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68263"/>
            <a:ext cx="9080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5100" y="6572250"/>
            <a:ext cx="47879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900" dirty="0">
                <a:ea typeface="ＭＳ 明朝" pitchFamily="17" charset="-128"/>
              </a:rPr>
              <a:t>FURUNO ELECTRIC CO., LTD.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F3CAA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90000"/>
        <a:buFont typeface="Wingdings" pitchFamily="2" charset="2"/>
        <a:buChar char="u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ctr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75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ctr" hangingPunct="1"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itchFamily="2" charset="2"/>
        <a:buChar char="Ø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65000"/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65000"/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65000"/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65000"/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ctr" hangingPunct="1">
        <a:spcBef>
          <a:spcPct val="20000"/>
        </a:spcBef>
        <a:spcAft>
          <a:spcPct val="0"/>
        </a:spcAft>
        <a:buClr>
          <a:srgbClr val="0F3CAA"/>
        </a:buClr>
        <a:buSzPct val="65000"/>
        <a:buFont typeface="Wingdings" pitchFamily="2" charset="2"/>
        <a:buChar char="u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14.jpe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1988840"/>
            <a:ext cx="9897020" cy="1656184"/>
          </a:xfrm>
          <a:prstGeom prst="rect">
            <a:avLst/>
          </a:prstGeom>
          <a:gradFill flip="none" rotWithShape="1">
            <a:gsLst>
              <a:gs pos="80000">
                <a:srgbClr val="050C15">
                  <a:alpha val="60000"/>
                </a:srgbClr>
              </a:gs>
              <a:gs pos="20000">
                <a:srgbClr val="050C15">
                  <a:alpha val="80000"/>
                </a:srgbClr>
              </a:gs>
              <a:gs pos="0">
                <a:srgbClr val="050C15">
                  <a:alpha val="0"/>
                </a:srgbClr>
              </a:gs>
              <a:gs pos="100000">
                <a:srgbClr val="050C15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0556" y="1916832"/>
            <a:ext cx="9897020" cy="201622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l"/>
            <a:r>
              <a:rPr lang="en-US" altLang="ja-JP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Robustness Upgrading</a:t>
            </a:r>
            <a:br>
              <a:rPr lang="en-US" altLang="ja-JP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altLang="ja-JP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 GNSS receiver and GNSS DO</a:t>
            </a:r>
            <a:endParaRPr lang="en-US" altLang="ja-JP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601072" y="4835806"/>
            <a:ext cx="5616624" cy="201622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altLang="ja-JP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</a:rPr>
              <a:t>8</a:t>
            </a:r>
            <a:r>
              <a:rPr lang="en-US" altLang="ja-JP" b="1" baseline="30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</a:rPr>
              <a:t>th</a:t>
            </a:r>
            <a:r>
              <a:rPr lang="en-US" altLang="ja-JP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</a:rPr>
              <a:t> November 2018</a:t>
            </a:r>
          </a:p>
          <a:p>
            <a:pPr algn="l"/>
            <a:r>
              <a:rPr lang="en-US" altLang="ja-JP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</a:rPr>
              <a:t>FURUNO ELECTRIC CO., LTD</a:t>
            </a:r>
          </a:p>
          <a:p>
            <a:pPr algn="l"/>
            <a:r>
              <a:rPr lang="en-US" altLang="ja-JP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</a:rPr>
              <a:t>Kunihoko</a:t>
            </a:r>
            <a:r>
              <a:rPr lang="en-US" altLang="ja-JP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</a:rPr>
              <a:t> Hashimoto</a:t>
            </a:r>
            <a:endParaRPr lang="ja-JP" altLang="ja-JP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464" y="823352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【remaining issue】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R&amp;D site	UTC reference available</a:t>
            </a:r>
          </a:p>
          <a:p>
            <a:r>
              <a:rPr lang="en-US" altLang="ja-JP" sz="2800" dirty="0" smtClean="0"/>
              <a:t>Actual site	UTC reference not available</a:t>
            </a:r>
          </a:p>
          <a:p>
            <a:endParaRPr lang="en-US" altLang="ja-JP" sz="2800" dirty="0" smtClean="0"/>
          </a:p>
          <a:p>
            <a:r>
              <a:rPr lang="en-US" altLang="ja-JP" sz="2800" dirty="0"/>
              <a:t>A</a:t>
            </a:r>
            <a:r>
              <a:rPr lang="en-US" altLang="ja-JP" sz="2800" dirty="0" smtClean="0"/>
              <a:t>ntenna location cannot be judged if it satisfies PRTC of 100ns or not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545288" y="1114756"/>
            <a:ext cx="1917395" cy="1916456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noFill/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タイトル 1"/>
          <p:cNvSpPr>
            <a:spLocks noGrp="1"/>
          </p:cNvSpPr>
          <p:nvPr>
            <p:ph type="title"/>
          </p:nvPr>
        </p:nvSpPr>
        <p:spPr>
          <a:xfrm>
            <a:off x="412750" y="68400"/>
            <a:ext cx="9080500" cy="432000"/>
          </a:xfrm>
        </p:spPr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Multipath mitigation algorithm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28464" y="3861048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【solution】</a:t>
            </a:r>
            <a:endParaRPr kumimoji="1" lang="en-US" altLang="ja-JP" sz="2800" dirty="0" smtClean="0"/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Utilizing multipath simulation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In September 2018 Spirent and </a:t>
            </a:r>
            <a:r>
              <a:rPr lang="en-US" altLang="ja-JP" sz="2800" dirty="0" err="1" smtClean="0"/>
              <a:t>Furuno</a:t>
            </a:r>
            <a:endParaRPr lang="en-US" altLang="ja-JP" sz="2800" dirty="0" smtClean="0"/>
          </a:p>
          <a:p>
            <a:r>
              <a:rPr lang="en-US" altLang="ja-JP" sz="2800" dirty="0" smtClean="0"/>
              <a:t>did verification test at NTT site in Tokyo.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4490430"/>
            <a:ext cx="2520280" cy="18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4842156"/>
            <a:ext cx="1080120" cy="6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4488" y="68400"/>
            <a:ext cx="9080500" cy="432000"/>
          </a:xfrm>
        </p:spPr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verification test of multipath simulation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二等辺三角形 5"/>
          <p:cNvSpPr/>
          <p:nvPr/>
        </p:nvSpPr>
        <p:spPr>
          <a:xfrm flipV="1">
            <a:off x="2022797" y="2867273"/>
            <a:ext cx="223838" cy="155575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2137097" y="3022848"/>
            <a:ext cx="1022350" cy="376238"/>
          </a:xfrm>
          <a:custGeom>
            <a:avLst/>
            <a:gdLst>
              <a:gd name="connsiteX0" fmla="*/ 0 w 524933"/>
              <a:gd name="connsiteY0" fmla="*/ 0 h 355600"/>
              <a:gd name="connsiteX1" fmla="*/ 0 w 524933"/>
              <a:gd name="connsiteY1" fmla="*/ 355600 h 355600"/>
              <a:gd name="connsiteX2" fmla="*/ 524933 w 524933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933" h="355600">
                <a:moveTo>
                  <a:pt x="0" y="0"/>
                </a:moveTo>
                <a:lnTo>
                  <a:pt x="0" y="355600"/>
                </a:lnTo>
                <a:lnTo>
                  <a:pt x="524933" y="3556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67610" y="2945061"/>
            <a:ext cx="1111250" cy="9271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ja-JP" sz="1000" dirty="0">
                <a:solidFill>
                  <a:srgbClr val="0000FF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Spirent</a:t>
            </a:r>
          </a:p>
          <a:p>
            <a:pPr algn="ctr">
              <a:defRPr/>
            </a:pPr>
            <a:r>
              <a:rPr lang="en-US" altLang="ja-JP" sz="1000" dirty="0">
                <a:solidFill>
                  <a:srgbClr val="0000FF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GSS7000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888110" y="3162548"/>
            <a:ext cx="1028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10MHz ref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894210" y="2605336"/>
            <a:ext cx="962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GPS Antenna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2392685" y="3218111"/>
            <a:ext cx="179387" cy="177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165672" y="2878386"/>
            <a:ext cx="7143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ts val="1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Coaxial</a:t>
            </a:r>
          </a:p>
          <a:p>
            <a:pPr algn="ctr" eaLnBrk="1" fontAlgn="base" hangingPunct="1">
              <a:lnSpc>
                <a:spcPts val="1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cable</a:t>
            </a:r>
          </a:p>
        </p:txBody>
      </p:sp>
      <p:pic>
        <p:nvPicPr>
          <p:cNvPr id="13" name="図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b="15199"/>
          <a:stretch>
            <a:fillRect/>
          </a:stretch>
        </p:blipFill>
        <p:spPr bwMode="auto">
          <a:xfrm>
            <a:off x="840110" y="2430711"/>
            <a:ext cx="1079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173860" y="4054723"/>
            <a:ext cx="739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1PPS ref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630810" y="4200773"/>
            <a:ext cx="774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10MHz ref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476822" y="3218111"/>
            <a:ext cx="179388" cy="177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997772" y="4426198"/>
            <a:ext cx="1133475" cy="647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DUT</a:t>
            </a:r>
          </a:p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GNSS Receiver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17847" y="2205286"/>
            <a:ext cx="3344863" cy="175895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36960" y="2071936"/>
            <a:ext cx="2305050" cy="307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External Reference Clock </a:t>
            </a:r>
            <a:endParaRPr lang="ja-JP" altLang="en-US" sz="1400" dirty="0"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76871" y="3097461"/>
            <a:ext cx="823987" cy="615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ja-JP" sz="1000" dirty="0" err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Furuno</a:t>
            </a:r>
            <a:endParaRPr lang="en-US" altLang="ja-JP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GF-8705</a:t>
            </a:r>
          </a:p>
          <a:p>
            <a:pPr algn="ctr"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GNSS DO)</a:t>
            </a:r>
            <a:endParaRPr lang="en-US" altLang="ja-JP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574997" y="3526086"/>
            <a:ext cx="163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100">
                <a:latin typeface="Arial" charset="0"/>
                <a:ea typeface="HGP創英角ｺﾞｼｯｸUB" pitchFamily="50" charset="-128"/>
                <a:cs typeface="Arial" charset="0"/>
              </a:rPr>
              <a:t>Clear Open-sky</a:t>
            </a:r>
          </a:p>
          <a:p>
            <a:pPr algn="ctr"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100">
                <a:latin typeface="Arial" charset="0"/>
                <a:ea typeface="HGP創英角ｺﾞｼｯｸUB" pitchFamily="50" charset="-128"/>
                <a:cs typeface="Arial" charset="0"/>
              </a:rPr>
              <a:t>reception environment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3718210" y="3414961"/>
            <a:ext cx="126054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laptop"/>
          <p:cNvSpPr>
            <a:spLocks noEditPoints="1" noChangeArrowheads="1"/>
          </p:cNvSpPr>
          <p:nvPr/>
        </p:nvSpPr>
        <p:spPr bwMode="auto">
          <a:xfrm>
            <a:off x="6775772" y="2860923"/>
            <a:ext cx="1411288" cy="1062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7153597" y="3010148"/>
            <a:ext cx="715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Sim3D</a:t>
            </a:r>
            <a:r>
              <a:rPr lang="ja-JP" altLang="en-US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 </a:t>
            </a:r>
            <a:r>
              <a:rPr lang="en-US" altLang="ja-JP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+</a:t>
            </a:r>
            <a:r>
              <a:rPr lang="ja-JP" altLang="en-US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 </a:t>
            </a:r>
            <a:endParaRPr lang="en-US" altLang="ja-JP" sz="1000" dirty="0">
              <a:solidFill>
                <a:srgbClr val="0000FF"/>
              </a:solidFill>
              <a:latin typeface="Arial" charset="0"/>
              <a:ea typeface="HGP創英角ｺﾞｼｯｸUB" pitchFamily="50" charset="-128"/>
              <a:cs typeface="Arial" charset="0"/>
            </a:endParaRPr>
          </a:p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3D</a:t>
            </a:r>
            <a:r>
              <a:rPr lang="ja-JP" altLang="en-US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 </a:t>
            </a:r>
            <a:r>
              <a:rPr lang="en-US" altLang="ja-JP" sz="1000" dirty="0">
                <a:solidFill>
                  <a:srgbClr val="0000FF"/>
                </a:solidFill>
                <a:latin typeface="Arial" charset="0"/>
                <a:ea typeface="HGP創英角ｺﾞｼｯｸUB" pitchFamily="50" charset="-128"/>
                <a:cs typeface="Arial" charset="0"/>
              </a:rPr>
              <a:t>Map</a:t>
            </a: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631185" y="4054723"/>
            <a:ext cx="560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GPS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6" name="左右矢印 25"/>
          <p:cNvSpPr/>
          <p:nvPr/>
        </p:nvSpPr>
        <p:spPr>
          <a:xfrm>
            <a:off x="6140772" y="3254623"/>
            <a:ext cx="769938" cy="3048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6199510" y="3287961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Ethernet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564510" y="3940423"/>
            <a:ext cx="0" cy="422275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194372" y="4476998"/>
            <a:ext cx="1133475" cy="647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Paragon-X</a:t>
            </a: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4348485" y="4786561"/>
            <a:ext cx="642937" cy="0"/>
          </a:xfrm>
          <a:prstGeom prst="line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4402460" y="4554786"/>
            <a:ext cx="56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1PPS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32" name="フリーフォーム 31"/>
          <p:cNvSpPr/>
          <p:nvPr/>
        </p:nvSpPr>
        <p:spPr>
          <a:xfrm>
            <a:off x="3464247" y="3610223"/>
            <a:ext cx="1482725" cy="828675"/>
          </a:xfrm>
          <a:custGeom>
            <a:avLst/>
            <a:gdLst>
              <a:gd name="connsiteX0" fmla="*/ 1481666 w 1481666"/>
              <a:gd name="connsiteY0" fmla="*/ 0 h 829733"/>
              <a:gd name="connsiteX1" fmla="*/ 533400 w 1481666"/>
              <a:gd name="connsiteY1" fmla="*/ 0 h 829733"/>
              <a:gd name="connsiteX2" fmla="*/ 533400 w 1481666"/>
              <a:gd name="connsiteY2" fmla="*/ 567266 h 829733"/>
              <a:gd name="connsiteX3" fmla="*/ 0 w 1481666"/>
              <a:gd name="connsiteY3" fmla="*/ 567266 h 829733"/>
              <a:gd name="connsiteX4" fmla="*/ 0 w 1481666"/>
              <a:gd name="connsiteY4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66" h="829733">
                <a:moveTo>
                  <a:pt x="1481666" y="0"/>
                </a:moveTo>
                <a:lnTo>
                  <a:pt x="533400" y="0"/>
                </a:lnTo>
                <a:lnTo>
                  <a:pt x="533400" y="567266"/>
                </a:lnTo>
                <a:lnTo>
                  <a:pt x="0" y="567266"/>
                </a:lnTo>
                <a:lnTo>
                  <a:pt x="0" y="829733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4159572" y="3753098"/>
            <a:ext cx="795338" cy="685800"/>
          </a:xfrm>
          <a:custGeom>
            <a:avLst/>
            <a:gdLst>
              <a:gd name="connsiteX0" fmla="*/ 795867 w 795867"/>
              <a:gd name="connsiteY0" fmla="*/ 0 h 685800"/>
              <a:gd name="connsiteX1" fmla="*/ 0 w 795867"/>
              <a:gd name="connsiteY1" fmla="*/ 0 h 685800"/>
              <a:gd name="connsiteX2" fmla="*/ 0 w 795867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67" h="685800">
                <a:moveTo>
                  <a:pt x="795867" y="0"/>
                </a:moveTo>
                <a:lnTo>
                  <a:pt x="0" y="0"/>
                </a:lnTo>
                <a:lnTo>
                  <a:pt x="0" y="68580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laptop"/>
          <p:cNvSpPr>
            <a:spLocks noEditPoints="1" noChangeArrowheads="1"/>
          </p:cNvSpPr>
          <p:nvPr/>
        </p:nvSpPr>
        <p:spPr bwMode="auto">
          <a:xfrm>
            <a:off x="3305497" y="5426323"/>
            <a:ext cx="920750" cy="6937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>
            <a:off x="3753172" y="5124698"/>
            <a:ext cx="0" cy="27940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3576960" y="5531098"/>
            <a:ext cx="34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>
                <a:latin typeface="Arial" charset="0"/>
                <a:ea typeface="HGP創英角ｺﾞｼｯｸUB" pitchFamily="50" charset="-128"/>
                <a:cs typeface="Arial" charset="0"/>
              </a:rPr>
              <a:t>TE</a:t>
            </a:r>
            <a:endParaRPr lang="ja-JP" altLang="en-US" sz="10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pic>
        <p:nvPicPr>
          <p:cNvPr id="37" name="Picture 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9"/>
          <a:stretch/>
        </p:blipFill>
        <p:spPr bwMode="auto">
          <a:xfrm>
            <a:off x="4814635" y="1157591"/>
            <a:ext cx="19611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8" y="4583033"/>
            <a:ext cx="1679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5" y="5142954"/>
            <a:ext cx="12747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82" y="4080370"/>
            <a:ext cx="1041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43865" r="71644" b="35222"/>
          <a:stretch/>
        </p:blipFill>
        <p:spPr bwMode="auto">
          <a:xfrm>
            <a:off x="7414026" y="1289570"/>
            <a:ext cx="1644492" cy="11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角丸四角形吹き出し 42"/>
          <p:cNvSpPr/>
          <p:nvPr/>
        </p:nvSpPr>
        <p:spPr>
          <a:xfrm>
            <a:off x="7271072" y="1127919"/>
            <a:ext cx="1930400" cy="1480592"/>
          </a:xfrm>
          <a:prstGeom prst="wedgeRoundRectCallout">
            <a:avLst>
              <a:gd name="adj1" fmla="val -42716"/>
              <a:gd name="adj2" fmla="val 67019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4660208" y="1126059"/>
            <a:ext cx="2250501" cy="1603102"/>
          </a:xfrm>
          <a:prstGeom prst="wedgeRoundRectCallout">
            <a:avLst>
              <a:gd name="adj1" fmla="val 2395"/>
              <a:gd name="adj2" fmla="val 63088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角丸四角形吹き出し 44"/>
          <p:cNvSpPr/>
          <p:nvPr/>
        </p:nvSpPr>
        <p:spPr>
          <a:xfrm>
            <a:off x="840111" y="4480172"/>
            <a:ext cx="2016124" cy="1533525"/>
          </a:xfrm>
          <a:prstGeom prst="wedgeRoundRectCallout">
            <a:avLst>
              <a:gd name="adj1" fmla="val 65243"/>
              <a:gd name="adj2" fmla="val -24226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1757" y="1058737"/>
            <a:ext cx="273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System diagram</a:t>
            </a:r>
            <a:endParaRPr kumimoji="1" lang="en-US" altLang="ja-JP" b="1" dirty="0" smtClean="0"/>
          </a:p>
        </p:txBody>
      </p:sp>
      <p:sp>
        <p:nvSpPr>
          <p:cNvPr id="40" name="角丸四角形吹き出し 39"/>
          <p:cNvSpPr/>
          <p:nvPr/>
        </p:nvSpPr>
        <p:spPr>
          <a:xfrm>
            <a:off x="7070575" y="4024559"/>
            <a:ext cx="1165697" cy="1151047"/>
          </a:xfrm>
          <a:prstGeom prst="wedgeRoundRectCallout">
            <a:avLst>
              <a:gd name="adj1" fmla="val -109663"/>
              <a:gd name="adj2" fmla="val 76791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79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0" y="1059409"/>
            <a:ext cx="2587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409502" y="1059409"/>
            <a:ext cx="2587625" cy="21415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415852" y="1707109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414265" y="277708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628577" y="3151734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414265" y="191983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411090" y="1281659"/>
            <a:ext cx="2582862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055615" y="315332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704902" y="3150146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273102" y="3153321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920802" y="314855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257"/>
          <p:cNvSpPr txBox="1">
            <a:spLocks noChangeArrowheads="1"/>
          </p:cNvSpPr>
          <p:nvPr/>
        </p:nvSpPr>
        <p:spPr bwMode="auto">
          <a:xfrm>
            <a:off x="1546027" y="3193009"/>
            <a:ext cx="1682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</a:p>
        </p:txBody>
      </p:sp>
      <p:sp>
        <p:nvSpPr>
          <p:cNvPr id="17" name="テキスト ボックス 258"/>
          <p:cNvSpPr txBox="1">
            <a:spLocks noChangeArrowheads="1"/>
          </p:cNvSpPr>
          <p:nvPr/>
        </p:nvSpPr>
        <p:spPr bwMode="auto">
          <a:xfrm>
            <a:off x="2620765" y="3186659"/>
            <a:ext cx="1539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</a:t>
            </a:r>
          </a:p>
        </p:txBody>
      </p:sp>
      <p:sp>
        <p:nvSpPr>
          <p:cNvPr id="18" name="テキスト ボックス 259"/>
          <p:cNvSpPr txBox="1">
            <a:spLocks noChangeArrowheads="1"/>
          </p:cNvSpPr>
          <p:nvPr/>
        </p:nvSpPr>
        <p:spPr bwMode="auto">
          <a:xfrm>
            <a:off x="3857427" y="3189834"/>
            <a:ext cx="24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24</a:t>
            </a:r>
          </a:p>
        </p:txBody>
      </p:sp>
      <p:sp>
        <p:nvSpPr>
          <p:cNvPr id="19" name="テキスト ボックス 260"/>
          <p:cNvSpPr txBox="1">
            <a:spLocks noChangeArrowheads="1"/>
          </p:cNvSpPr>
          <p:nvPr/>
        </p:nvSpPr>
        <p:spPr bwMode="auto">
          <a:xfrm>
            <a:off x="1355527" y="3199359"/>
            <a:ext cx="115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20" name="テキスト ボックス 261"/>
          <p:cNvSpPr txBox="1">
            <a:spLocks noChangeArrowheads="1"/>
          </p:cNvSpPr>
          <p:nvPr/>
        </p:nvSpPr>
        <p:spPr bwMode="auto">
          <a:xfrm>
            <a:off x="1288852" y="1234034"/>
            <a:ext cx="1317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" name="テキスト ボックス 262"/>
          <p:cNvSpPr txBox="1">
            <a:spLocks noChangeArrowheads="1"/>
          </p:cNvSpPr>
          <p:nvPr/>
        </p:nvSpPr>
        <p:spPr bwMode="auto">
          <a:xfrm>
            <a:off x="1131690" y="1659484"/>
            <a:ext cx="296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" name="テキスト ボックス 263"/>
          <p:cNvSpPr txBox="1">
            <a:spLocks noChangeArrowheads="1"/>
          </p:cNvSpPr>
          <p:nvPr/>
        </p:nvSpPr>
        <p:spPr bwMode="auto">
          <a:xfrm>
            <a:off x="1136452" y="1873796"/>
            <a:ext cx="2873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" name="テキスト ボックス 264"/>
          <p:cNvSpPr txBox="1">
            <a:spLocks noChangeArrowheads="1"/>
          </p:cNvSpPr>
          <p:nvPr/>
        </p:nvSpPr>
        <p:spPr bwMode="auto">
          <a:xfrm>
            <a:off x="1125340" y="2084934"/>
            <a:ext cx="3016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テキスト ボックス 265"/>
          <p:cNvSpPr txBox="1">
            <a:spLocks noChangeArrowheads="1"/>
          </p:cNvSpPr>
          <p:nvPr/>
        </p:nvSpPr>
        <p:spPr bwMode="auto">
          <a:xfrm>
            <a:off x="1203127" y="1454696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133527" y="314855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781227" y="315490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8"/>
          <p:cNvSpPr txBox="1">
            <a:spLocks noChangeArrowheads="1"/>
          </p:cNvSpPr>
          <p:nvPr/>
        </p:nvSpPr>
        <p:spPr bwMode="auto">
          <a:xfrm>
            <a:off x="3247827" y="3188246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18</a:t>
            </a:r>
          </a:p>
        </p:txBody>
      </p:sp>
      <p:sp>
        <p:nvSpPr>
          <p:cNvPr id="28" name="テキスト ボックス 269"/>
          <p:cNvSpPr txBox="1">
            <a:spLocks noChangeArrowheads="1"/>
          </p:cNvSpPr>
          <p:nvPr/>
        </p:nvSpPr>
        <p:spPr bwMode="auto">
          <a:xfrm>
            <a:off x="2336602" y="3367634"/>
            <a:ext cx="8477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Elapsed Time(h)</a:t>
            </a:r>
            <a:endParaRPr lang="ja-JP" altLang="en-US" sz="9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9" name="テキスト ボックス 270"/>
          <p:cNvSpPr txBox="1">
            <a:spLocks noChangeArrowheads="1"/>
          </p:cNvSpPr>
          <p:nvPr/>
        </p:nvSpPr>
        <p:spPr bwMode="auto">
          <a:xfrm rot="16200000">
            <a:off x="562105" y="2064772"/>
            <a:ext cx="10104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Time</a:t>
            </a:r>
            <a:r>
              <a:rPr lang="ja-JP" altLang="en-US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Error(ns</a:t>
            </a:r>
            <a:r>
              <a:rPr lang="en-US" altLang="ja-JP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9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1407915" y="2134146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411090" y="234528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273"/>
          <p:cNvSpPr txBox="1">
            <a:spLocks noChangeArrowheads="1"/>
          </p:cNvSpPr>
          <p:nvPr/>
        </p:nvSpPr>
        <p:spPr bwMode="auto">
          <a:xfrm>
            <a:off x="1136452" y="2296071"/>
            <a:ext cx="2873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" name="テキスト ボックス 274"/>
          <p:cNvSpPr txBox="1">
            <a:spLocks noChangeArrowheads="1"/>
          </p:cNvSpPr>
          <p:nvPr/>
        </p:nvSpPr>
        <p:spPr bwMode="auto">
          <a:xfrm>
            <a:off x="1125340" y="2511971"/>
            <a:ext cx="3016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4" name="テキスト ボックス 275"/>
          <p:cNvSpPr txBox="1">
            <a:spLocks noChangeArrowheads="1"/>
          </p:cNvSpPr>
          <p:nvPr/>
        </p:nvSpPr>
        <p:spPr bwMode="auto">
          <a:xfrm>
            <a:off x="1133277" y="2723109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1412677" y="149438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414265" y="256118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414265" y="298663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842890" y="3151734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489002" y="315490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351015" y="314855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568502" y="314855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283"/>
          <p:cNvSpPr txBox="1">
            <a:spLocks noChangeArrowheads="1"/>
          </p:cNvSpPr>
          <p:nvPr/>
        </p:nvSpPr>
        <p:spPr bwMode="auto">
          <a:xfrm>
            <a:off x="1763515" y="3185071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</a:p>
        </p:txBody>
      </p:sp>
      <p:sp>
        <p:nvSpPr>
          <p:cNvPr id="43" name="テキスト ボックス 284"/>
          <p:cNvSpPr txBox="1">
            <a:spLocks noChangeArrowheads="1"/>
          </p:cNvSpPr>
          <p:nvPr/>
        </p:nvSpPr>
        <p:spPr bwMode="auto">
          <a:xfrm>
            <a:off x="1979415" y="3185071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</a:p>
        </p:txBody>
      </p:sp>
      <p:sp>
        <p:nvSpPr>
          <p:cNvPr id="44" name="テキスト ボックス 285"/>
          <p:cNvSpPr txBox="1">
            <a:spLocks noChangeArrowheads="1"/>
          </p:cNvSpPr>
          <p:nvPr/>
        </p:nvSpPr>
        <p:spPr bwMode="auto">
          <a:xfrm>
            <a:off x="2190552" y="3185071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</a:p>
        </p:txBody>
      </p:sp>
      <p:sp>
        <p:nvSpPr>
          <p:cNvPr id="45" name="テキスト ボックス 286"/>
          <p:cNvSpPr txBox="1">
            <a:spLocks noChangeArrowheads="1"/>
          </p:cNvSpPr>
          <p:nvPr/>
        </p:nvSpPr>
        <p:spPr bwMode="auto">
          <a:xfrm>
            <a:off x="2408040" y="3185071"/>
            <a:ext cx="169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</a:p>
        </p:txBody>
      </p:sp>
      <p:sp>
        <p:nvSpPr>
          <p:cNvPr id="46" name="テキスト ボックス 287"/>
          <p:cNvSpPr txBox="1">
            <a:spLocks noChangeArrowheads="1"/>
          </p:cNvSpPr>
          <p:nvPr/>
        </p:nvSpPr>
        <p:spPr bwMode="auto">
          <a:xfrm>
            <a:off x="2838252" y="3183484"/>
            <a:ext cx="1539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</a:p>
        </p:txBody>
      </p:sp>
      <p:sp>
        <p:nvSpPr>
          <p:cNvPr id="47" name="テキスト ボックス 288"/>
          <p:cNvSpPr txBox="1">
            <a:spLocks noChangeArrowheads="1"/>
          </p:cNvSpPr>
          <p:nvPr/>
        </p:nvSpPr>
        <p:spPr bwMode="auto">
          <a:xfrm>
            <a:off x="3054152" y="3189834"/>
            <a:ext cx="15398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</a:t>
            </a:r>
          </a:p>
        </p:txBody>
      </p:sp>
      <p:sp>
        <p:nvSpPr>
          <p:cNvPr id="48" name="テキスト ボックス 289"/>
          <p:cNvSpPr txBox="1">
            <a:spLocks noChangeArrowheads="1"/>
          </p:cNvSpPr>
          <p:nvPr/>
        </p:nvSpPr>
        <p:spPr bwMode="auto">
          <a:xfrm>
            <a:off x="3470077" y="3191421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r>
          </a:p>
        </p:txBody>
      </p:sp>
      <p:sp>
        <p:nvSpPr>
          <p:cNvPr id="49" name="テキスト ボックス 290"/>
          <p:cNvSpPr txBox="1">
            <a:spLocks noChangeArrowheads="1"/>
          </p:cNvSpPr>
          <p:nvPr/>
        </p:nvSpPr>
        <p:spPr bwMode="auto">
          <a:xfrm>
            <a:off x="3671690" y="3191421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</a:p>
        </p:txBody>
      </p:sp>
      <p:sp>
        <p:nvSpPr>
          <p:cNvPr id="50" name="テキスト ボックス 291"/>
          <p:cNvSpPr txBox="1">
            <a:spLocks noChangeArrowheads="1"/>
          </p:cNvSpPr>
          <p:nvPr/>
        </p:nvSpPr>
        <p:spPr bwMode="auto">
          <a:xfrm>
            <a:off x="1209477" y="994321"/>
            <a:ext cx="2095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" name="テキスト ボックス 292"/>
          <p:cNvSpPr txBox="1">
            <a:spLocks noChangeArrowheads="1"/>
          </p:cNvSpPr>
          <p:nvPr/>
        </p:nvSpPr>
        <p:spPr bwMode="auto">
          <a:xfrm>
            <a:off x="1115815" y="2939009"/>
            <a:ext cx="301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2" name="テキスト ボックス 293"/>
          <p:cNvSpPr txBox="1">
            <a:spLocks noChangeArrowheads="1"/>
          </p:cNvSpPr>
          <p:nvPr/>
        </p:nvSpPr>
        <p:spPr bwMode="auto">
          <a:xfrm>
            <a:off x="1128515" y="3140621"/>
            <a:ext cx="301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77" y="1051471"/>
            <a:ext cx="2603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7218165" y="1048296"/>
            <a:ext cx="2595562" cy="21669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7221340" y="1700759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219752" y="2778671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435652" y="3164434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221340" y="1916659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218165" y="1273721"/>
            <a:ext cx="2592387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865865" y="316602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8518327" y="3162846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8083352" y="316602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8734227" y="316125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305"/>
          <p:cNvSpPr txBox="1">
            <a:spLocks noChangeArrowheads="1"/>
          </p:cNvSpPr>
          <p:nvPr/>
        </p:nvSpPr>
        <p:spPr bwMode="auto">
          <a:xfrm>
            <a:off x="7353102" y="3205709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</a:p>
        </p:txBody>
      </p:sp>
      <p:sp>
        <p:nvSpPr>
          <p:cNvPr id="65" name="テキスト ボックス 306"/>
          <p:cNvSpPr txBox="1">
            <a:spLocks noChangeArrowheads="1"/>
          </p:cNvSpPr>
          <p:nvPr/>
        </p:nvSpPr>
        <p:spPr bwMode="auto">
          <a:xfrm>
            <a:off x="8432602" y="3199359"/>
            <a:ext cx="153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</a:t>
            </a:r>
          </a:p>
        </p:txBody>
      </p:sp>
      <p:sp>
        <p:nvSpPr>
          <p:cNvPr id="66" name="テキスト ボックス 307"/>
          <p:cNvSpPr txBox="1">
            <a:spLocks noChangeArrowheads="1"/>
          </p:cNvSpPr>
          <p:nvPr/>
        </p:nvSpPr>
        <p:spPr bwMode="auto">
          <a:xfrm>
            <a:off x="9674027" y="3204121"/>
            <a:ext cx="2492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24</a:t>
            </a:r>
          </a:p>
        </p:txBody>
      </p:sp>
      <p:sp>
        <p:nvSpPr>
          <p:cNvPr id="67" name="テキスト ボックス 308"/>
          <p:cNvSpPr txBox="1">
            <a:spLocks noChangeArrowheads="1"/>
          </p:cNvSpPr>
          <p:nvPr/>
        </p:nvSpPr>
        <p:spPr bwMode="auto">
          <a:xfrm>
            <a:off x="7162602" y="3213646"/>
            <a:ext cx="115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68" name="テキスト ボックス 309"/>
          <p:cNvSpPr txBox="1">
            <a:spLocks noChangeArrowheads="1"/>
          </p:cNvSpPr>
          <p:nvPr/>
        </p:nvSpPr>
        <p:spPr bwMode="auto">
          <a:xfrm>
            <a:off x="7078465" y="1222921"/>
            <a:ext cx="1333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9" name="テキスト ボックス 310"/>
          <p:cNvSpPr txBox="1">
            <a:spLocks noChangeArrowheads="1"/>
          </p:cNvSpPr>
          <p:nvPr/>
        </p:nvSpPr>
        <p:spPr bwMode="auto">
          <a:xfrm>
            <a:off x="6943527" y="1654721"/>
            <a:ext cx="296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0" name="テキスト ボックス 311"/>
          <p:cNvSpPr txBox="1">
            <a:spLocks noChangeArrowheads="1"/>
          </p:cNvSpPr>
          <p:nvPr/>
        </p:nvSpPr>
        <p:spPr bwMode="auto">
          <a:xfrm>
            <a:off x="6943527" y="1857921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" name="テキスト ボックス 312"/>
          <p:cNvSpPr txBox="1">
            <a:spLocks noChangeArrowheads="1"/>
          </p:cNvSpPr>
          <p:nvPr/>
        </p:nvSpPr>
        <p:spPr bwMode="auto">
          <a:xfrm>
            <a:off x="6946702" y="2073821"/>
            <a:ext cx="301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2" name="テキスト ボックス 313"/>
          <p:cNvSpPr txBox="1">
            <a:spLocks noChangeArrowheads="1"/>
          </p:cNvSpPr>
          <p:nvPr/>
        </p:nvSpPr>
        <p:spPr bwMode="auto">
          <a:xfrm>
            <a:off x="7000677" y="1422946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8950127" y="3162846"/>
            <a:ext cx="0" cy="5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9601002" y="3167609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316"/>
          <p:cNvSpPr txBox="1">
            <a:spLocks noChangeArrowheads="1"/>
          </p:cNvSpPr>
          <p:nvPr/>
        </p:nvSpPr>
        <p:spPr bwMode="auto">
          <a:xfrm>
            <a:off x="9061252" y="3202534"/>
            <a:ext cx="19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18</a:t>
            </a:r>
          </a:p>
        </p:txBody>
      </p:sp>
      <p:sp>
        <p:nvSpPr>
          <p:cNvPr id="76" name="テキスト ボックス 317"/>
          <p:cNvSpPr txBox="1">
            <a:spLocks noChangeArrowheads="1"/>
          </p:cNvSpPr>
          <p:nvPr/>
        </p:nvSpPr>
        <p:spPr bwMode="auto">
          <a:xfrm>
            <a:off x="8173840" y="3377159"/>
            <a:ext cx="8461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Elapsed Time(h)</a:t>
            </a:r>
            <a:endParaRPr lang="ja-JP" altLang="en-US" sz="9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7214990" y="213573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7218165" y="2348459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320"/>
          <p:cNvSpPr txBox="1">
            <a:spLocks noChangeArrowheads="1"/>
          </p:cNvSpPr>
          <p:nvPr/>
        </p:nvSpPr>
        <p:spPr bwMode="auto">
          <a:xfrm>
            <a:off x="6953052" y="2284959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0" name="テキスト ボックス 321"/>
          <p:cNvSpPr txBox="1">
            <a:spLocks noChangeArrowheads="1"/>
          </p:cNvSpPr>
          <p:nvPr/>
        </p:nvSpPr>
        <p:spPr bwMode="auto">
          <a:xfrm>
            <a:off x="6938765" y="2500859"/>
            <a:ext cx="303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1" name="テキスト ボックス 322"/>
          <p:cNvSpPr txBox="1">
            <a:spLocks noChangeArrowheads="1"/>
          </p:cNvSpPr>
          <p:nvPr/>
        </p:nvSpPr>
        <p:spPr bwMode="auto">
          <a:xfrm>
            <a:off x="6951465" y="2718346"/>
            <a:ext cx="28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7219752" y="1484859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7221340" y="256753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7218165" y="2997746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7651552" y="3164434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8299252" y="3158084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9169202" y="316602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9385102" y="3164434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330"/>
          <p:cNvSpPr txBox="1">
            <a:spLocks noChangeArrowheads="1"/>
          </p:cNvSpPr>
          <p:nvPr/>
        </p:nvSpPr>
        <p:spPr bwMode="auto">
          <a:xfrm>
            <a:off x="7572177" y="3199359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</a:p>
        </p:txBody>
      </p:sp>
      <p:sp>
        <p:nvSpPr>
          <p:cNvPr id="90" name="テキスト ボックス 331"/>
          <p:cNvSpPr txBox="1">
            <a:spLocks noChangeArrowheads="1"/>
          </p:cNvSpPr>
          <p:nvPr/>
        </p:nvSpPr>
        <p:spPr bwMode="auto">
          <a:xfrm>
            <a:off x="7788077" y="3199359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</a:p>
        </p:txBody>
      </p:sp>
      <p:sp>
        <p:nvSpPr>
          <p:cNvPr id="91" name="テキスト ボックス 332"/>
          <p:cNvSpPr txBox="1">
            <a:spLocks noChangeArrowheads="1"/>
          </p:cNvSpPr>
          <p:nvPr/>
        </p:nvSpPr>
        <p:spPr bwMode="auto">
          <a:xfrm>
            <a:off x="8000802" y="3199359"/>
            <a:ext cx="169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</a:p>
        </p:txBody>
      </p:sp>
      <p:sp>
        <p:nvSpPr>
          <p:cNvPr id="92" name="テキスト ボックス 333"/>
          <p:cNvSpPr txBox="1">
            <a:spLocks noChangeArrowheads="1"/>
          </p:cNvSpPr>
          <p:nvPr/>
        </p:nvSpPr>
        <p:spPr bwMode="auto">
          <a:xfrm>
            <a:off x="8219877" y="3199359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</a:p>
        </p:txBody>
      </p:sp>
      <p:sp>
        <p:nvSpPr>
          <p:cNvPr id="93" name="テキスト ボックス 334"/>
          <p:cNvSpPr txBox="1">
            <a:spLocks noChangeArrowheads="1"/>
          </p:cNvSpPr>
          <p:nvPr/>
        </p:nvSpPr>
        <p:spPr bwMode="auto">
          <a:xfrm>
            <a:off x="8651677" y="3196184"/>
            <a:ext cx="153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</a:p>
        </p:txBody>
      </p:sp>
      <p:sp>
        <p:nvSpPr>
          <p:cNvPr id="94" name="テキスト ボックス 335"/>
          <p:cNvSpPr txBox="1">
            <a:spLocks noChangeArrowheads="1"/>
          </p:cNvSpPr>
          <p:nvPr/>
        </p:nvSpPr>
        <p:spPr bwMode="auto">
          <a:xfrm>
            <a:off x="8865990" y="3202534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</a:t>
            </a:r>
          </a:p>
        </p:txBody>
      </p:sp>
      <p:sp>
        <p:nvSpPr>
          <p:cNvPr id="95" name="テキスト ボックス 336"/>
          <p:cNvSpPr txBox="1">
            <a:spLocks noChangeArrowheads="1"/>
          </p:cNvSpPr>
          <p:nvPr/>
        </p:nvSpPr>
        <p:spPr bwMode="auto">
          <a:xfrm>
            <a:off x="9285090" y="3205709"/>
            <a:ext cx="198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r>
          </a:p>
        </p:txBody>
      </p:sp>
      <p:sp>
        <p:nvSpPr>
          <p:cNvPr id="96" name="テキスト ボックス 337"/>
          <p:cNvSpPr txBox="1">
            <a:spLocks noChangeArrowheads="1"/>
          </p:cNvSpPr>
          <p:nvPr/>
        </p:nvSpPr>
        <p:spPr bwMode="auto">
          <a:xfrm>
            <a:off x="9486702" y="3205709"/>
            <a:ext cx="19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</a:p>
        </p:txBody>
      </p:sp>
      <p:sp>
        <p:nvSpPr>
          <p:cNvPr id="97" name="テキスト ボックス 338"/>
          <p:cNvSpPr txBox="1">
            <a:spLocks noChangeArrowheads="1"/>
          </p:cNvSpPr>
          <p:nvPr/>
        </p:nvSpPr>
        <p:spPr bwMode="auto">
          <a:xfrm>
            <a:off x="7011790" y="983209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8" name="テキスト ボックス 339"/>
          <p:cNvSpPr txBox="1">
            <a:spLocks noChangeArrowheads="1"/>
          </p:cNvSpPr>
          <p:nvPr/>
        </p:nvSpPr>
        <p:spPr bwMode="auto">
          <a:xfrm>
            <a:off x="6929240" y="2931071"/>
            <a:ext cx="303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9" name="テキスト ボックス 340"/>
          <p:cNvSpPr txBox="1">
            <a:spLocks noChangeArrowheads="1"/>
          </p:cNvSpPr>
          <p:nvPr/>
        </p:nvSpPr>
        <p:spPr bwMode="auto">
          <a:xfrm>
            <a:off x="6943527" y="3143796"/>
            <a:ext cx="303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>
            <a:off x="1407915" y="1708696"/>
            <a:ext cx="258445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>
            <a:off x="1412677" y="1059409"/>
            <a:ext cx="2582863" cy="652462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40" y="1056234"/>
            <a:ext cx="2590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正方形/長方形 102"/>
          <p:cNvSpPr/>
          <p:nvPr/>
        </p:nvSpPr>
        <p:spPr>
          <a:xfrm>
            <a:off x="4314627" y="1056234"/>
            <a:ext cx="2586038" cy="2152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>
            <a:off x="4316215" y="1708696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4317802" y="277708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4532115" y="315967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4317802" y="1918246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4314627" y="1280071"/>
            <a:ext cx="2582863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4959152" y="3161259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5608440" y="3156496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5178227" y="315967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5824340" y="3156496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354"/>
          <p:cNvSpPr txBox="1">
            <a:spLocks noChangeArrowheads="1"/>
          </p:cNvSpPr>
          <p:nvPr/>
        </p:nvSpPr>
        <p:spPr bwMode="auto">
          <a:xfrm>
            <a:off x="4451152" y="3197771"/>
            <a:ext cx="168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</a:p>
        </p:txBody>
      </p:sp>
      <p:sp>
        <p:nvSpPr>
          <p:cNvPr id="114" name="テキスト ボックス 355"/>
          <p:cNvSpPr txBox="1">
            <a:spLocks noChangeArrowheads="1"/>
          </p:cNvSpPr>
          <p:nvPr/>
        </p:nvSpPr>
        <p:spPr bwMode="auto">
          <a:xfrm>
            <a:off x="5524302" y="3191421"/>
            <a:ext cx="1539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</a:t>
            </a:r>
          </a:p>
        </p:txBody>
      </p:sp>
      <p:sp>
        <p:nvSpPr>
          <p:cNvPr id="115" name="テキスト ボックス 356"/>
          <p:cNvSpPr txBox="1">
            <a:spLocks noChangeArrowheads="1"/>
          </p:cNvSpPr>
          <p:nvPr/>
        </p:nvSpPr>
        <p:spPr bwMode="auto">
          <a:xfrm>
            <a:off x="6760965" y="3196184"/>
            <a:ext cx="2476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24</a:t>
            </a:r>
          </a:p>
        </p:txBody>
      </p:sp>
      <p:sp>
        <p:nvSpPr>
          <p:cNvPr id="116" name="テキスト ボックス 357"/>
          <p:cNvSpPr txBox="1">
            <a:spLocks noChangeArrowheads="1"/>
          </p:cNvSpPr>
          <p:nvPr/>
        </p:nvSpPr>
        <p:spPr bwMode="auto">
          <a:xfrm>
            <a:off x="4260652" y="3205709"/>
            <a:ext cx="1158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117" name="テキスト ボックス 358"/>
          <p:cNvSpPr txBox="1">
            <a:spLocks noChangeArrowheads="1"/>
          </p:cNvSpPr>
          <p:nvPr/>
        </p:nvSpPr>
        <p:spPr bwMode="auto">
          <a:xfrm>
            <a:off x="4193977" y="1232446"/>
            <a:ext cx="1317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8" name="テキスト ボックス 359"/>
          <p:cNvSpPr txBox="1">
            <a:spLocks noChangeArrowheads="1"/>
          </p:cNvSpPr>
          <p:nvPr/>
        </p:nvSpPr>
        <p:spPr bwMode="auto">
          <a:xfrm>
            <a:off x="4028877" y="1667421"/>
            <a:ext cx="295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9" name="テキスト ボックス 360"/>
          <p:cNvSpPr txBox="1">
            <a:spLocks noChangeArrowheads="1"/>
          </p:cNvSpPr>
          <p:nvPr/>
        </p:nvSpPr>
        <p:spPr bwMode="auto">
          <a:xfrm>
            <a:off x="4035227" y="1872209"/>
            <a:ext cx="287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0" name="テキスト ボックス 361"/>
          <p:cNvSpPr txBox="1">
            <a:spLocks noChangeArrowheads="1"/>
          </p:cNvSpPr>
          <p:nvPr/>
        </p:nvSpPr>
        <p:spPr bwMode="auto">
          <a:xfrm>
            <a:off x="4032052" y="2081759"/>
            <a:ext cx="3016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1" name="テキスト ボックス 362"/>
          <p:cNvSpPr txBox="1">
            <a:spLocks noChangeArrowheads="1"/>
          </p:cNvSpPr>
          <p:nvPr/>
        </p:nvSpPr>
        <p:spPr bwMode="auto">
          <a:xfrm>
            <a:off x="4105077" y="1446759"/>
            <a:ext cx="20955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22" name="直線コネクタ 121"/>
          <p:cNvCxnSpPr/>
          <p:nvPr/>
        </p:nvCxnSpPr>
        <p:spPr>
          <a:xfrm>
            <a:off x="6040240" y="3156496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6684765" y="3162846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365"/>
          <p:cNvSpPr txBox="1">
            <a:spLocks noChangeArrowheads="1"/>
          </p:cNvSpPr>
          <p:nvPr/>
        </p:nvSpPr>
        <p:spPr bwMode="auto">
          <a:xfrm>
            <a:off x="6149777" y="3194596"/>
            <a:ext cx="1984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18</a:t>
            </a:r>
          </a:p>
        </p:txBody>
      </p:sp>
      <p:sp>
        <p:nvSpPr>
          <p:cNvPr id="125" name="テキスト ボックス 366"/>
          <p:cNvSpPr txBox="1">
            <a:spLocks noChangeArrowheads="1"/>
          </p:cNvSpPr>
          <p:nvPr/>
        </p:nvSpPr>
        <p:spPr bwMode="auto">
          <a:xfrm>
            <a:off x="5233790" y="3361284"/>
            <a:ext cx="8477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Elapsed Time(h)</a:t>
            </a:r>
            <a:endParaRPr lang="ja-JP" altLang="en-US" sz="9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26" name="直線コネクタ 125"/>
          <p:cNvCxnSpPr/>
          <p:nvPr/>
        </p:nvCxnSpPr>
        <p:spPr>
          <a:xfrm>
            <a:off x="4313040" y="2137321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4316215" y="2348459"/>
            <a:ext cx="333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369"/>
          <p:cNvSpPr txBox="1">
            <a:spLocks noChangeArrowheads="1"/>
          </p:cNvSpPr>
          <p:nvPr/>
        </p:nvSpPr>
        <p:spPr bwMode="auto">
          <a:xfrm>
            <a:off x="4041577" y="2291309"/>
            <a:ext cx="28575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9" name="テキスト ボックス 370"/>
          <p:cNvSpPr txBox="1">
            <a:spLocks noChangeArrowheads="1"/>
          </p:cNvSpPr>
          <p:nvPr/>
        </p:nvSpPr>
        <p:spPr bwMode="auto">
          <a:xfrm>
            <a:off x="4035227" y="2510384"/>
            <a:ext cx="30003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0" name="テキスト ボックス 371"/>
          <p:cNvSpPr txBox="1">
            <a:spLocks noChangeArrowheads="1"/>
          </p:cNvSpPr>
          <p:nvPr/>
        </p:nvSpPr>
        <p:spPr bwMode="auto">
          <a:xfrm>
            <a:off x="4047927" y="2723109"/>
            <a:ext cx="287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31" name="直線コネクタ 130"/>
          <p:cNvCxnSpPr/>
          <p:nvPr/>
        </p:nvCxnSpPr>
        <p:spPr>
          <a:xfrm>
            <a:off x="4317802" y="1492796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4317802" y="2561184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4316215" y="2989809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4748015" y="3159671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5392540" y="3156496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6256140" y="3156496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6473627" y="3156496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379"/>
          <p:cNvSpPr txBox="1">
            <a:spLocks noChangeArrowheads="1"/>
          </p:cNvSpPr>
          <p:nvPr/>
        </p:nvSpPr>
        <p:spPr bwMode="auto">
          <a:xfrm>
            <a:off x="4668640" y="3191421"/>
            <a:ext cx="168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</a:p>
        </p:txBody>
      </p:sp>
      <p:sp>
        <p:nvSpPr>
          <p:cNvPr id="139" name="テキスト ボックス 380"/>
          <p:cNvSpPr txBox="1">
            <a:spLocks noChangeArrowheads="1"/>
          </p:cNvSpPr>
          <p:nvPr/>
        </p:nvSpPr>
        <p:spPr bwMode="auto">
          <a:xfrm>
            <a:off x="4882952" y="3191421"/>
            <a:ext cx="168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</a:p>
        </p:txBody>
      </p:sp>
      <p:sp>
        <p:nvSpPr>
          <p:cNvPr id="140" name="テキスト ボックス 381"/>
          <p:cNvSpPr txBox="1">
            <a:spLocks noChangeArrowheads="1"/>
          </p:cNvSpPr>
          <p:nvPr/>
        </p:nvSpPr>
        <p:spPr bwMode="auto">
          <a:xfrm>
            <a:off x="5094090" y="3191421"/>
            <a:ext cx="1698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</a:p>
        </p:txBody>
      </p:sp>
      <p:sp>
        <p:nvSpPr>
          <p:cNvPr id="141" name="テキスト ボックス 382"/>
          <p:cNvSpPr txBox="1">
            <a:spLocks noChangeArrowheads="1"/>
          </p:cNvSpPr>
          <p:nvPr/>
        </p:nvSpPr>
        <p:spPr bwMode="auto">
          <a:xfrm>
            <a:off x="5311577" y="3191421"/>
            <a:ext cx="1698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</a:p>
        </p:txBody>
      </p:sp>
      <p:sp>
        <p:nvSpPr>
          <p:cNvPr id="142" name="テキスト ボックス 383"/>
          <p:cNvSpPr txBox="1">
            <a:spLocks noChangeArrowheads="1"/>
          </p:cNvSpPr>
          <p:nvPr/>
        </p:nvSpPr>
        <p:spPr bwMode="auto">
          <a:xfrm>
            <a:off x="5741790" y="3188246"/>
            <a:ext cx="1539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</a:p>
        </p:txBody>
      </p:sp>
      <p:sp>
        <p:nvSpPr>
          <p:cNvPr id="143" name="テキスト ボックス 384"/>
          <p:cNvSpPr txBox="1">
            <a:spLocks noChangeArrowheads="1"/>
          </p:cNvSpPr>
          <p:nvPr/>
        </p:nvSpPr>
        <p:spPr bwMode="auto">
          <a:xfrm>
            <a:off x="5956102" y="3194596"/>
            <a:ext cx="1539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</a:t>
            </a:r>
          </a:p>
        </p:txBody>
      </p:sp>
      <p:sp>
        <p:nvSpPr>
          <p:cNvPr id="144" name="テキスト ボックス 385"/>
          <p:cNvSpPr txBox="1">
            <a:spLocks noChangeArrowheads="1"/>
          </p:cNvSpPr>
          <p:nvPr/>
        </p:nvSpPr>
        <p:spPr bwMode="auto">
          <a:xfrm>
            <a:off x="6373615" y="3197771"/>
            <a:ext cx="1968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r>
          </a:p>
        </p:txBody>
      </p:sp>
      <p:sp>
        <p:nvSpPr>
          <p:cNvPr id="145" name="テキスト ボックス 386"/>
          <p:cNvSpPr txBox="1">
            <a:spLocks noChangeArrowheads="1"/>
          </p:cNvSpPr>
          <p:nvPr/>
        </p:nvSpPr>
        <p:spPr bwMode="auto">
          <a:xfrm>
            <a:off x="6573640" y="3197771"/>
            <a:ext cx="1984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</a:p>
        </p:txBody>
      </p:sp>
      <p:sp>
        <p:nvSpPr>
          <p:cNvPr id="146" name="テキスト ボックス 387"/>
          <p:cNvSpPr txBox="1">
            <a:spLocks noChangeArrowheads="1"/>
          </p:cNvSpPr>
          <p:nvPr/>
        </p:nvSpPr>
        <p:spPr bwMode="auto">
          <a:xfrm>
            <a:off x="4109840" y="989559"/>
            <a:ext cx="207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7" name="テキスト ボックス 388"/>
          <p:cNvSpPr txBox="1">
            <a:spLocks noChangeArrowheads="1"/>
          </p:cNvSpPr>
          <p:nvPr/>
        </p:nvSpPr>
        <p:spPr bwMode="auto">
          <a:xfrm>
            <a:off x="4041577" y="2935834"/>
            <a:ext cx="301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8" name="テキスト ボックス 389"/>
          <p:cNvSpPr txBox="1">
            <a:spLocks noChangeArrowheads="1"/>
          </p:cNvSpPr>
          <p:nvPr/>
        </p:nvSpPr>
        <p:spPr bwMode="auto">
          <a:xfrm>
            <a:off x="4046340" y="3153321"/>
            <a:ext cx="3016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4327327" y="1059409"/>
            <a:ext cx="2586038" cy="646112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50" name="直線コネクタ 149"/>
          <p:cNvCxnSpPr/>
          <p:nvPr/>
        </p:nvCxnSpPr>
        <p:spPr>
          <a:xfrm>
            <a:off x="4309865" y="1705521"/>
            <a:ext cx="2600325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>
          <a:xfrm>
            <a:off x="7226102" y="1046709"/>
            <a:ext cx="2584450" cy="655637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52" name="直線コネクタ 151"/>
          <p:cNvCxnSpPr/>
          <p:nvPr/>
        </p:nvCxnSpPr>
        <p:spPr>
          <a:xfrm>
            <a:off x="7227690" y="1703934"/>
            <a:ext cx="2582862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テキスト ボックス 394"/>
          <p:cNvSpPr txBox="1">
            <a:spLocks noChangeArrowheads="1"/>
          </p:cNvSpPr>
          <p:nvPr/>
        </p:nvSpPr>
        <p:spPr bwMode="auto">
          <a:xfrm>
            <a:off x="1814315" y="722859"/>
            <a:ext cx="1306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err="1">
                <a:latin typeface="Arial" charset="0"/>
                <a:ea typeface="Arial Unicode MS" pitchFamily="50" charset="-128"/>
                <a:cs typeface="Arial" charset="0"/>
              </a:rPr>
              <a:t>Furuno</a:t>
            </a:r>
            <a:r>
              <a:rPr lang="en-US" altLang="ja-JP" sz="1400" dirty="0">
                <a:latin typeface="Arial" charset="0"/>
                <a:ea typeface="Arial Unicode MS" pitchFamily="50" charset="-128"/>
                <a:cs typeface="Arial" charset="0"/>
              </a:rPr>
              <a:t> GF-87</a:t>
            </a:r>
            <a:endParaRPr lang="ja-JP" altLang="en-US" sz="14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54" name="テキスト ボックス 395"/>
          <p:cNvSpPr txBox="1">
            <a:spLocks noChangeArrowheads="1"/>
          </p:cNvSpPr>
          <p:nvPr/>
        </p:nvSpPr>
        <p:spPr bwMode="auto">
          <a:xfrm>
            <a:off x="5055990" y="706984"/>
            <a:ext cx="105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" charset="0"/>
                <a:ea typeface="Arial Unicode MS" pitchFamily="50" charset="-128"/>
                <a:cs typeface="Arial" charset="0"/>
              </a:rPr>
              <a:t>ublox M8T</a:t>
            </a:r>
            <a:endParaRPr lang="ja-JP" altLang="en-US" sz="14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55" name="テキスト ボックス 396"/>
          <p:cNvSpPr txBox="1">
            <a:spLocks noChangeArrowheads="1"/>
          </p:cNvSpPr>
          <p:nvPr/>
        </p:nvSpPr>
        <p:spPr bwMode="auto">
          <a:xfrm>
            <a:off x="7567415" y="735559"/>
            <a:ext cx="1916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" charset="0"/>
                <a:ea typeface="Arial Unicode MS" pitchFamily="50" charset="-128"/>
                <a:cs typeface="Arial" charset="0"/>
              </a:rPr>
              <a:t>Trimble Res SMT 360</a:t>
            </a:r>
            <a:endParaRPr lang="ja-JP" altLang="en-US" sz="140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62" name="テキスト ボックス 162"/>
          <p:cNvSpPr txBox="1">
            <a:spLocks noChangeArrowheads="1"/>
          </p:cNvSpPr>
          <p:nvPr/>
        </p:nvSpPr>
        <p:spPr bwMode="auto">
          <a:xfrm>
            <a:off x="4940102" y="726034"/>
            <a:ext cx="1123950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>
                <a:latin typeface="Arial" charset="0"/>
              </a:rPr>
              <a:t>Vendor </a:t>
            </a:r>
            <a:r>
              <a:rPr lang="en-US" altLang="ja-JP" sz="1400" dirty="0" smtClean="0">
                <a:latin typeface="Arial" charset="0"/>
              </a:rPr>
              <a:t>B</a:t>
            </a:r>
            <a:endParaRPr lang="ja-JP" altLang="en-US" sz="1400" dirty="0">
              <a:latin typeface="Arial" charset="0"/>
            </a:endParaRPr>
          </a:p>
        </p:txBody>
      </p:sp>
      <p:sp>
        <p:nvSpPr>
          <p:cNvPr id="163" name="テキスト ボックス 163"/>
          <p:cNvSpPr txBox="1">
            <a:spLocks noChangeArrowheads="1"/>
          </p:cNvSpPr>
          <p:nvPr/>
        </p:nvSpPr>
        <p:spPr bwMode="auto">
          <a:xfrm>
            <a:off x="7353102" y="692696"/>
            <a:ext cx="2082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>
                <a:latin typeface="Arial" charset="0"/>
              </a:rPr>
              <a:t>Vendor </a:t>
            </a:r>
            <a:r>
              <a:rPr lang="en-US" altLang="ja-JP" sz="1400" dirty="0" smtClean="0">
                <a:latin typeface="Arial" charset="0"/>
              </a:rPr>
              <a:t>C</a:t>
            </a:r>
            <a:endParaRPr lang="ja-JP" altLang="en-US" sz="1400" dirty="0">
              <a:latin typeface="Arial" charset="0"/>
            </a:endParaRPr>
          </a:p>
        </p:txBody>
      </p:sp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31" y="3759770"/>
            <a:ext cx="26019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06" y="3558158"/>
            <a:ext cx="25812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94" y="3785170"/>
            <a:ext cx="25828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正方形/長方形 166"/>
          <p:cNvSpPr/>
          <p:nvPr/>
        </p:nvSpPr>
        <p:spPr>
          <a:xfrm>
            <a:off x="1413569" y="3770883"/>
            <a:ext cx="2587625" cy="2143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68" name="直線コネクタ 167"/>
          <p:cNvCxnSpPr/>
          <p:nvPr/>
        </p:nvCxnSpPr>
        <p:spPr>
          <a:xfrm>
            <a:off x="1419919" y="442017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1418331" y="548855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1632644" y="5864795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1418331" y="463289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1415156" y="3994720"/>
            <a:ext cx="2582863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2059681" y="5864795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2708969" y="586162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2277169" y="5864795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2924869" y="5860033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67"/>
          <p:cNvSpPr txBox="1">
            <a:spLocks noChangeArrowheads="1"/>
          </p:cNvSpPr>
          <p:nvPr/>
        </p:nvSpPr>
        <p:spPr bwMode="auto">
          <a:xfrm>
            <a:off x="1550094" y="5904483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</a:p>
        </p:txBody>
      </p:sp>
      <p:sp>
        <p:nvSpPr>
          <p:cNvPr id="178" name="テキスト ボックス 68"/>
          <p:cNvSpPr txBox="1">
            <a:spLocks noChangeArrowheads="1"/>
          </p:cNvSpPr>
          <p:nvPr/>
        </p:nvSpPr>
        <p:spPr bwMode="auto">
          <a:xfrm>
            <a:off x="2624831" y="5898133"/>
            <a:ext cx="153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</a:t>
            </a:r>
          </a:p>
        </p:txBody>
      </p:sp>
      <p:sp>
        <p:nvSpPr>
          <p:cNvPr id="179" name="テキスト ボックス 69"/>
          <p:cNvSpPr txBox="1">
            <a:spLocks noChangeArrowheads="1"/>
          </p:cNvSpPr>
          <p:nvPr/>
        </p:nvSpPr>
        <p:spPr bwMode="auto">
          <a:xfrm>
            <a:off x="3861494" y="5902895"/>
            <a:ext cx="2476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24</a:t>
            </a:r>
          </a:p>
        </p:txBody>
      </p:sp>
      <p:sp>
        <p:nvSpPr>
          <p:cNvPr id="180" name="テキスト ボックス 70"/>
          <p:cNvSpPr txBox="1">
            <a:spLocks noChangeArrowheads="1"/>
          </p:cNvSpPr>
          <p:nvPr/>
        </p:nvSpPr>
        <p:spPr bwMode="auto">
          <a:xfrm>
            <a:off x="1359594" y="5912420"/>
            <a:ext cx="1158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181" name="テキスト ボックス 71"/>
          <p:cNvSpPr txBox="1">
            <a:spLocks noChangeArrowheads="1"/>
          </p:cNvSpPr>
          <p:nvPr/>
        </p:nvSpPr>
        <p:spPr bwMode="auto">
          <a:xfrm>
            <a:off x="1292919" y="3945508"/>
            <a:ext cx="131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2" name="テキスト ボックス 72"/>
          <p:cNvSpPr txBox="1">
            <a:spLocks noChangeArrowheads="1"/>
          </p:cNvSpPr>
          <p:nvPr/>
        </p:nvSpPr>
        <p:spPr bwMode="auto">
          <a:xfrm>
            <a:off x="1135756" y="4372545"/>
            <a:ext cx="2968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3" name="テキスト ボックス 73"/>
          <p:cNvSpPr txBox="1">
            <a:spLocks noChangeArrowheads="1"/>
          </p:cNvSpPr>
          <p:nvPr/>
        </p:nvSpPr>
        <p:spPr bwMode="auto">
          <a:xfrm>
            <a:off x="1140519" y="4585270"/>
            <a:ext cx="287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4" name="テキスト ボックス 74"/>
          <p:cNvSpPr txBox="1">
            <a:spLocks noChangeArrowheads="1"/>
          </p:cNvSpPr>
          <p:nvPr/>
        </p:nvSpPr>
        <p:spPr bwMode="auto">
          <a:xfrm>
            <a:off x="1129406" y="4796408"/>
            <a:ext cx="301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5" name="テキスト ボックス 75"/>
          <p:cNvSpPr txBox="1">
            <a:spLocks noChangeArrowheads="1"/>
          </p:cNvSpPr>
          <p:nvPr/>
        </p:nvSpPr>
        <p:spPr bwMode="auto">
          <a:xfrm>
            <a:off x="1207194" y="4167758"/>
            <a:ext cx="2095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86" name="直線コネクタ 185"/>
          <p:cNvCxnSpPr/>
          <p:nvPr/>
        </p:nvCxnSpPr>
        <p:spPr>
          <a:xfrm>
            <a:off x="3137594" y="586162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3785294" y="5867970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78"/>
          <p:cNvSpPr txBox="1">
            <a:spLocks noChangeArrowheads="1"/>
          </p:cNvSpPr>
          <p:nvPr/>
        </p:nvSpPr>
        <p:spPr bwMode="auto">
          <a:xfrm>
            <a:off x="3251894" y="5901308"/>
            <a:ext cx="1968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18</a:t>
            </a:r>
          </a:p>
        </p:txBody>
      </p:sp>
      <p:sp>
        <p:nvSpPr>
          <p:cNvPr id="189" name="テキスト ボックス 79"/>
          <p:cNvSpPr txBox="1">
            <a:spLocks noChangeArrowheads="1"/>
          </p:cNvSpPr>
          <p:nvPr/>
        </p:nvSpPr>
        <p:spPr bwMode="auto">
          <a:xfrm>
            <a:off x="2240656" y="6069583"/>
            <a:ext cx="847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Elapsed Time(h)</a:t>
            </a:r>
            <a:endParaRPr lang="ja-JP" altLang="en-US" sz="9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91" name="直線コネクタ 190"/>
          <p:cNvCxnSpPr/>
          <p:nvPr/>
        </p:nvCxnSpPr>
        <p:spPr>
          <a:xfrm>
            <a:off x="1411981" y="484562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1415156" y="505675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28"/>
          <p:cNvSpPr txBox="1">
            <a:spLocks noChangeArrowheads="1"/>
          </p:cNvSpPr>
          <p:nvPr/>
        </p:nvSpPr>
        <p:spPr bwMode="auto">
          <a:xfrm>
            <a:off x="1140519" y="5007545"/>
            <a:ext cx="287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4" name="テキスト ボックス 129"/>
          <p:cNvSpPr txBox="1">
            <a:spLocks noChangeArrowheads="1"/>
          </p:cNvSpPr>
          <p:nvPr/>
        </p:nvSpPr>
        <p:spPr bwMode="auto">
          <a:xfrm>
            <a:off x="1129406" y="5223445"/>
            <a:ext cx="301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5" name="テキスト ボックス 130"/>
          <p:cNvSpPr txBox="1">
            <a:spLocks noChangeArrowheads="1"/>
          </p:cNvSpPr>
          <p:nvPr/>
        </p:nvSpPr>
        <p:spPr bwMode="auto">
          <a:xfrm>
            <a:off x="1137344" y="5434583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96" name="直線コネクタ 195"/>
          <p:cNvCxnSpPr/>
          <p:nvPr/>
        </p:nvCxnSpPr>
        <p:spPr>
          <a:xfrm>
            <a:off x="1416744" y="420585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1418331" y="527424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1418331" y="569969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1846956" y="5864795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2493069" y="5867970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3355081" y="586162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3572569" y="5860033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テキスト ボックス 138"/>
          <p:cNvSpPr txBox="1">
            <a:spLocks noChangeArrowheads="1"/>
          </p:cNvSpPr>
          <p:nvPr/>
        </p:nvSpPr>
        <p:spPr bwMode="auto">
          <a:xfrm>
            <a:off x="1767581" y="5898133"/>
            <a:ext cx="1682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</a:p>
        </p:txBody>
      </p:sp>
      <p:sp>
        <p:nvSpPr>
          <p:cNvPr id="204" name="テキスト ボックス 139"/>
          <p:cNvSpPr txBox="1">
            <a:spLocks noChangeArrowheads="1"/>
          </p:cNvSpPr>
          <p:nvPr/>
        </p:nvSpPr>
        <p:spPr bwMode="auto">
          <a:xfrm>
            <a:off x="1983481" y="5898133"/>
            <a:ext cx="1682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</a:p>
        </p:txBody>
      </p:sp>
      <p:sp>
        <p:nvSpPr>
          <p:cNvPr id="205" name="テキスト ボックス 140"/>
          <p:cNvSpPr txBox="1">
            <a:spLocks noChangeArrowheads="1"/>
          </p:cNvSpPr>
          <p:nvPr/>
        </p:nvSpPr>
        <p:spPr bwMode="auto">
          <a:xfrm>
            <a:off x="2194619" y="5898133"/>
            <a:ext cx="1682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</a:p>
        </p:txBody>
      </p:sp>
      <p:sp>
        <p:nvSpPr>
          <p:cNvPr id="206" name="テキスト ボックス 141"/>
          <p:cNvSpPr txBox="1">
            <a:spLocks noChangeArrowheads="1"/>
          </p:cNvSpPr>
          <p:nvPr/>
        </p:nvSpPr>
        <p:spPr bwMode="auto">
          <a:xfrm>
            <a:off x="2412106" y="5898133"/>
            <a:ext cx="1682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</a:p>
        </p:txBody>
      </p:sp>
      <p:sp>
        <p:nvSpPr>
          <p:cNvPr id="207" name="テキスト ボックス 142"/>
          <p:cNvSpPr txBox="1">
            <a:spLocks noChangeArrowheads="1"/>
          </p:cNvSpPr>
          <p:nvPr/>
        </p:nvSpPr>
        <p:spPr bwMode="auto">
          <a:xfrm>
            <a:off x="2842319" y="5894958"/>
            <a:ext cx="153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</a:p>
        </p:txBody>
      </p:sp>
      <p:sp>
        <p:nvSpPr>
          <p:cNvPr id="208" name="テキスト ボックス 143"/>
          <p:cNvSpPr txBox="1">
            <a:spLocks noChangeArrowheads="1"/>
          </p:cNvSpPr>
          <p:nvPr/>
        </p:nvSpPr>
        <p:spPr bwMode="auto">
          <a:xfrm>
            <a:off x="3058219" y="5901308"/>
            <a:ext cx="1539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</a:t>
            </a:r>
          </a:p>
        </p:txBody>
      </p:sp>
      <p:sp>
        <p:nvSpPr>
          <p:cNvPr id="209" name="テキスト ボックス 144"/>
          <p:cNvSpPr txBox="1">
            <a:spLocks noChangeArrowheads="1"/>
          </p:cNvSpPr>
          <p:nvPr/>
        </p:nvSpPr>
        <p:spPr bwMode="auto">
          <a:xfrm>
            <a:off x="3474144" y="5904483"/>
            <a:ext cx="1968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r>
          </a:p>
        </p:txBody>
      </p:sp>
      <p:sp>
        <p:nvSpPr>
          <p:cNvPr id="210" name="テキスト ボックス 145"/>
          <p:cNvSpPr txBox="1">
            <a:spLocks noChangeArrowheads="1"/>
          </p:cNvSpPr>
          <p:nvPr/>
        </p:nvSpPr>
        <p:spPr bwMode="auto">
          <a:xfrm>
            <a:off x="3675756" y="5904483"/>
            <a:ext cx="1968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</a:p>
        </p:txBody>
      </p:sp>
      <p:sp>
        <p:nvSpPr>
          <p:cNvPr id="211" name="テキスト ボックス 146"/>
          <p:cNvSpPr txBox="1">
            <a:spLocks noChangeArrowheads="1"/>
          </p:cNvSpPr>
          <p:nvPr/>
        </p:nvSpPr>
        <p:spPr bwMode="auto">
          <a:xfrm>
            <a:off x="1213544" y="370579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2" name="テキスト ボックス 147"/>
          <p:cNvSpPr txBox="1">
            <a:spLocks noChangeArrowheads="1"/>
          </p:cNvSpPr>
          <p:nvPr/>
        </p:nvSpPr>
        <p:spPr bwMode="auto">
          <a:xfrm>
            <a:off x="1119881" y="5652070"/>
            <a:ext cx="3016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3" name="テキスト ボックス 148"/>
          <p:cNvSpPr txBox="1">
            <a:spLocks noChangeArrowheads="1"/>
          </p:cNvSpPr>
          <p:nvPr/>
        </p:nvSpPr>
        <p:spPr bwMode="auto">
          <a:xfrm>
            <a:off x="1132581" y="5853683"/>
            <a:ext cx="30162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7222231" y="3761358"/>
            <a:ext cx="2595563" cy="21653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15" name="直線コネクタ 214"/>
          <p:cNvCxnSpPr/>
          <p:nvPr/>
        </p:nvCxnSpPr>
        <p:spPr>
          <a:xfrm>
            <a:off x="7225406" y="441382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7223819" y="549014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7225406" y="4628133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7222231" y="3986783"/>
            <a:ext cx="2592388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>
            <a:off x="7993756" y="588225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>
            <a:off x="8758931" y="587590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テキスト ボックス 156"/>
          <p:cNvSpPr txBox="1">
            <a:spLocks noChangeArrowheads="1"/>
          </p:cNvSpPr>
          <p:nvPr/>
        </p:nvSpPr>
        <p:spPr bwMode="auto">
          <a:xfrm>
            <a:off x="7166669" y="5925120"/>
            <a:ext cx="1158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222" name="テキスト ボックス 157"/>
          <p:cNvSpPr txBox="1">
            <a:spLocks noChangeArrowheads="1"/>
          </p:cNvSpPr>
          <p:nvPr/>
        </p:nvSpPr>
        <p:spPr bwMode="auto">
          <a:xfrm>
            <a:off x="7082531" y="3935983"/>
            <a:ext cx="133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3" name="テキスト ボックス 158"/>
          <p:cNvSpPr txBox="1">
            <a:spLocks noChangeArrowheads="1"/>
          </p:cNvSpPr>
          <p:nvPr/>
        </p:nvSpPr>
        <p:spPr bwMode="auto">
          <a:xfrm>
            <a:off x="6947594" y="4366195"/>
            <a:ext cx="296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4" name="テキスト ボックス 159"/>
          <p:cNvSpPr txBox="1">
            <a:spLocks noChangeArrowheads="1"/>
          </p:cNvSpPr>
          <p:nvPr/>
        </p:nvSpPr>
        <p:spPr bwMode="auto">
          <a:xfrm>
            <a:off x="6947594" y="4569395"/>
            <a:ext cx="287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5" name="テキスト ボックス 160"/>
          <p:cNvSpPr txBox="1">
            <a:spLocks noChangeArrowheads="1"/>
          </p:cNvSpPr>
          <p:nvPr/>
        </p:nvSpPr>
        <p:spPr bwMode="auto">
          <a:xfrm>
            <a:off x="6950769" y="4785295"/>
            <a:ext cx="301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6" name="テキスト ボックス 161"/>
          <p:cNvSpPr txBox="1">
            <a:spLocks noChangeArrowheads="1"/>
          </p:cNvSpPr>
          <p:nvPr/>
        </p:nvSpPr>
        <p:spPr bwMode="auto">
          <a:xfrm>
            <a:off x="7004744" y="4134420"/>
            <a:ext cx="2095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>
            <a:off x="9535219" y="588067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テキスト ボックス 163"/>
          <p:cNvSpPr txBox="1">
            <a:spLocks noChangeArrowheads="1"/>
          </p:cNvSpPr>
          <p:nvPr/>
        </p:nvSpPr>
        <p:spPr bwMode="auto">
          <a:xfrm>
            <a:off x="9052619" y="5921945"/>
            <a:ext cx="1984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</a:t>
            </a:r>
          </a:p>
        </p:txBody>
      </p:sp>
      <p:sp>
        <p:nvSpPr>
          <p:cNvPr id="229" name="テキスト ボックス 164"/>
          <p:cNvSpPr txBox="1">
            <a:spLocks noChangeArrowheads="1"/>
          </p:cNvSpPr>
          <p:nvPr/>
        </p:nvSpPr>
        <p:spPr bwMode="auto">
          <a:xfrm>
            <a:off x="8177906" y="6088633"/>
            <a:ext cx="8461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Elapsed Time(h)</a:t>
            </a:r>
            <a:endParaRPr lang="ja-JP" altLang="en-US" sz="9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30" name="直線コネクタ 229"/>
          <p:cNvCxnSpPr/>
          <p:nvPr/>
        </p:nvCxnSpPr>
        <p:spPr>
          <a:xfrm>
            <a:off x="7219056" y="484720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7222231" y="5059933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テキスト ボックス 167"/>
          <p:cNvSpPr txBox="1">
            <a:spLocks noChangeArrowheads="1"/>
          </p:cNvSpPr>
          <p:nvPr/>
        </p:nvSpPr>
        <p:spPr bwMode="auto">
          <a:xfrm>
            <a:off x="6957119" y="4996433"/>
            <a:ext cx="287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3" name="テキスト ボックス 168"/>
          <p:cNvSpPr txBox="1">
            <a:spLocks noChangeArrowheads="1"/>
          </p:cNvSpPr>
          <p:nvPr/>
        </p:nvSpPr>
        <p:spPr bwMode="auto">
          <a:xfrm>
            <a:off x="6942831" y="5212333"/>
            <a:ext cx="303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4" name="テキスト ボックス 169"/>
          <p:cNvSpPr txBox="1">
            <a:spLocks noChangeArrowheads="1"/>
          </p:cNvSpPr>
          <p:nvPr/>
        </p:nvSpPr>
        <p:spPr bwMode="auto">
          <a:xfrm>
            <a:off x="6955531" y="5431408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35" name="直線コネクタ 234"/>
          <p:cNvCxnSpPr/>
          <p:nvPr/>
        </p:nvCxnSpPr>
        <p:spPr>
          <a:xfrm>
            <a:off x="7223819" y="4196333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7225406" y="528059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7222231" y="570922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7612756" y="5877495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8377931" y="587590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9144694" y="5872733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176"/>
          <p:cNvSpPr txBox="1">
            <a:spLocks noChangeArrowheads="1"/>
          </p:cNvSpPr>
          <p:nvPr/>
        </p:nvSpPr>
        <p:spPr bwMode="auto">
          <a:xfrm>
            <a:off x="7528619" y="5928295"/>
            <a:ext cx="1698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</a:p>
        </p:txBody>
      </p:sp>
      <p:sp>
        <p:nvSpPr>
          <p:cNvPr id="242" name="テキスト ボックス 177"/>
          <p:cNvSpPr txBox="1">
            <a:spLocks noChangeArrowheads="1"/>
          </p:cNvSpPr>
          <p:nvPr/>
        </p:nvSpPr>
        <p:spPr bwMode="auto">
          <a:xfrm>
            <a:off x="7906444" y="5926708"/>
            <a:ext cx="1698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</a:p>
        </p:txBody>
      </p:sp>
      <p:sp>
        <p:nvSpPr>
          <p:cNvPr id="243" name="テキスト ボックス 178"/>
          <p:cNvSpPr txBox="1">
            <a:spLocks noChangeArrowheads="1"/>
          </p:cNvSpPr>
          <p:nvPr/>
        </p:nvSpPr>
        <p:spPr bwMode="auto">
          <a:xfrm>
            <a:off x="8300144" y="5921945"/>
            <a:ext cx="1682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</a:p>
        </p:txBody>
      </p:sp>
      <p:sp>
        <p:nvSpPr>
          <p:cNvPr id="244" name="テキスト ボックス 179"/>
          <p:cNvSpPr txBox="1">
            <a:spLocks noChangeArrowheads="1"/>
          </p:cNvSpPr>
          <p:nvPr/>
        </p:nvSpPr>
        <p:spPr bwMode="auto">
          <a:xfrm>
            <a:off x="8693844" y="5920358"/>
            <a:ext cx="1539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</a:p>
        </p:txBody>
      </p:sp>
      <p:sp>
        <p:nvSpPr>
          <p:cNvPr id="245" name="テキスト ボックス 180"/>
          <p:cNvSpPr txBox="1">
            <a:spLocks noChangeArrowheads="1"/>
          </p:cNvSpPr>
          <p:nvPr/>
        </p:nvSpPr>
        <p:spPr bwMode="auto">
          <a:xfrm>
            <a:off x="9435206" y="5920358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</a:p>
        </p:txBody>
      </p:sp>
      <p:sp>
        <p:nvSpPr>
          <p:cNvPr id="246" name="テキスト ボックス 181"/>
          <p:cNvSpPr txBox="1">
            <a:spLocks noChangeArrowheads="1"/>
          </p:cNvSpPr>
          <p:nvPr/>
        </p:nvSpPr>
        <p:spPr bwMode="auto">
          <a:xfrm>
            <a:off x="7015856" y="3694683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7" name="テキスト ボックス 182"/>
          <p:cNvSpPr txBox="1">
            <a:spLocks noChangeArrowheads="1"/>
          </p:cNvSpPr>
          <p:nvPr/>
        </p:nvSpPr>
        <p:spPr bwMode="auto">
          <a:xfrm>
            <a:off x="6933306" y="5642545"/>
            <a:ext cx="3032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8" name="テキスト ボックス 183"/>
          <p:cNvSpPr txBox="1">
            <a:spLocks noChangeArrowheads="1"/>
          </p:cNvSpPr>
          <p:nvPr/>
        </p:nvSpPr>
        <p:spPr bwMode="auto">
          <a:xfrm>
            <a:off x="6947594" y="5856858"/>
            <a:ext cx="303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49" name="直線コネクタ 248"/>
          <p:cNvCxnSpPr/>
          <p:nvPr/>
        </p:nvCxnSpPr>
        <p:spPr>
          <a:xfrm>
            <a:off x="1411981" y="4420170"/>
            <a:ext cx="258445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0" name="正方形/長方形 249"/>
          <p:cNvSpPr/>
          <p:nvPr/>
        </p:nvSpPr>
        <p:spPr>
          <a:xfrm>
            <a:off x="1421506" y="3781995"/>
            <a:ext cx="2582863" cy="650875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4325044" y="3570858"/>
            <a:ext cx="2579687" cy="2952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2" name="直線コネクタ 251"/>
          <p:cNvCxnSpPr/>
          <p:nvPr/>
        </p:nvCxnSpPr>
        <p:spPr>
          <a:xfrm>
            <a:off x="4320281" y="442017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>
            <a:off x="4321869" y="547744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4550469" y="6475983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4321869" y="463130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4318694" y="3993133"/>
            <a:ext cx="2582862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/>
          <p:nvPr/>
        </p:nvCxnSpPr>
        <p:spPr>
          <a:xfrm>
            <a:off x="4977506" y="647757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/>
          <p:nvPr/>
        </p:nvCxnSpPr>
        <p:spPr>
          <a:xfrm>
            <a:off x="5620444" y="6474395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196581" y="647757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5836344" y="647280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テキスト ボックス 196"/>
          <p:cNvSpPr txBox="1">
            <a:spLocks noChangeArrowheads="1"/>
          </p:cNvSpPr>
          <p:nvPr/>
        </p:nvSpPr>
        <p:spPr bwMode="auto">
          <a:xfrm>
            <a:off x="4466331" y="6512495"/>
            <a:ext cx="168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</a:p>
        </p:txBody>
      </p:sp>
      <p:sp>
        <p:nvSpPr>
          <p:cNvPr id="262" name="テキスト ボックス 197"/>
          <p:cNvSpPr txBox="1">
            <a:spLocks noChangeArrowheads="1"/>
          </p:cNvSpPr>
          <p:nvPr/>
        </p:nvSpPr>
        <p:spPr bwMode="auto">
          <a:xfrm>
            <a:off x="5542656" y="6514083"/>
            <a:ext cx="1539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</a:t>
            </a:r>
          </a:p>
        </p:txBody>
      </p:sp>
      <p:sp>
        <p:nvSpPr>
          <p:cNvPr id="263" name="テキスト ボックス 198"/>
          <p:cNvSpPr txBox="1">
            <a:spLocks noChangeArrowheads="1"/>
          </p:cNvSpPr>
          <p:nvPr/>
        </p:nvSpPr>
        <p:spPr bwMode="auto">
          <a:xfrm>
            <a:off x="6788844" y="6515670"/>
            <a:ext cx="2476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24</a:t>
            </a:r>
          </a:p>
        </p:txBody>
      </p:sp>
      <p:sp>
        <p:nvSpPr>
          <p:cNvPr id="264" name="テキスト ボックス 199"/>
          <p:cNvSpPr txBox="1">
            <a:spLocks noChangeArrowheads="1"/>
          </p:cNvSpPr>
          <p:nvPr/>
        </p:nvSpPr>
        <p:spPr bwMode="auto">
          <a:xfrm>
            <a:off x="4264719" y="6507733"/>
            <a:ext cx="1158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265" name="テキスト ボックス 200"/>
          <p:cNvSpPr txBox="1">
            <a:spLocks noChangeArrowheads="1"/>
          </p:cNvSpPr>
          <p:nvPr/>
        </p:nvSpPr>
        <p:spPr bwMode="auto">
          <a:xfrm>
            <a:off x="4198044" y="3945508"/>
            <a:ext cx="1317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6" name="テキスト ボックス 201"/>
          <p:cNvSpPr txBox="1">
            <a:spLocks noChangeArrowheads="1"/>
          </p:cNvSpPr>
          <p:nvPr/>
        </p:nvSpPr>
        <p:spPr bwMode="auto">
          <a:xfrm>
            <a:off x="4032944" y="4380483"/>
            <a:ext cx="295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7" name="テキスト ボックス 202"/>
          <p:cNvSpPr txBox="1">
            <a:spLocks noChangeArrowheads="1"/>
          </p:cNvSpPr>
          <p:nvPr/>
        </p:nvSpPr>
        <p:spPr bwMode="auto">
          <a:xfrm>
            <a:off x="4039294" y="4583683"/>
            <a:ext cx="28733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8" name="テキスト ボックス 203"/>
          <p:cNvSpPr txBox="1">
            <a:spLocks noChangeArrowheads="1"/>
          </p:cNvSpPr>
          <p:nvPr/>
        </p:nvSpPr>
        <p:spPr bwMode="auto">
          <a:xfrm>
            <a:off x="4039294" y="4778945"/>
            <a:ext cx="30003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9" name="テキスト ボックス 204"/>
          <p:cNvSpPr txBox="1">
            <a:spLocks noChangeArrowheads="1"/>
          </p:cNvSpPr>
          <p:nvPr/>
        </p:nvSpPr>
        <p:spPr bwMode="auto">
          <a:xfrm>
            <a:off x="4109144" y="4159820"/>
            <a:ext cx="2095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70" name="直線コネクタ 269"/>
          <p:cNvCxnSpPr/>
          <p:nvPr/>
        </p:nvCxnSpPr>
        <p:spPr>
          <a:xfrm>
            <a:off x="6049069" y="647280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/>
          <p:nvPr/>
        </p:nvCxnSpPr>
        <p:spPr>
          <a:xfrm>
            <a:off x="6690419" y="6477570"/>
            <a:ext cx="0" cy="49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テキスト ボックス 207"/>
          <p:cNvSpPr txBox="1">
            <a:spLocks noChangeArrowheads="1"/>
          </p:cNvSpPr>
          <p:nvPr/>
        </p:nvSpPr>
        <p:spPr bwMode="auto">
          <a:xfrm>
            <a:off x="6168131" y="6510908"/>
            <a:ext cx="19843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18</a:t>
            </a:r>
          </a:p>
        </p:txBody>
      </p:sp>
      <p:sp>
        <p:nvSpPr>
          <p:cNvPr id="273" name="テキスト ボックス 208"/>
          <p:cNvSpPr txBox="1">
            <a:spLocks noChangeArrowheads="1"/>
          </p:cNvSpPr>
          <p:nvPr/>
        </p:nvSpPr>
        <p:spPr bwMode="auto">
          <a:xfrm>
            <a:off x="5261669" y="6687120"/>
            <a:ext cx="8461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Elapsed Time(h)</a:t>
            </a:r>
            <a:endParaRPr lang="ja-JP" altLang="en-US" sz="9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74" name="直線コネクタ 273"/>
          <p:cNvCxnSpPr/>
          <p:nvPr/>
        </p:nvCxnSpPr>
        <p:spPr>
          <a:xfrm>
            <a:off x="4326631" y="4837683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コネクタ 274"/>
          <p:cNvCxnSpPr/>
          <p:nvPr/>
        </p:nvCxnSpPr>
        <p:spPr>
          <a:xfrm>
            <a:off x="4321869" y="5053583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テキスト ボックス 211"/>
          <p:cNvSpPr txBox="1">
            <a:spLocks noChangeArrowheads="1"/>
          </p:cNvSpPr>
          <p:nvPr/>
        </p:nvSpPr>
        <p:spPr bwMode="auto">
          <a:xfrm>
            <a:off x="4056756" y="4994845"/>
            <a:ext cx="287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7" name="テキスト ボックス 212"/>
          <p:cNvSpPr txBox="1">
            <a:spLocks noChangeArrowheads="1"/>
          </p:cNvSpPr>
          <p:nvPr/>
        </p:nvSpPr>
        <p:spPr bwMode="auto">
          <a:xfrm>
            <a:off x="4039294" y="5223445"/>
            <a:ext cx="3000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8" name="テキスト ボックス 213"/>
          <p:cNvSpPr txBox="1">
            <a:spLocks noChangeArrowheads="1"/>
          </p:cNvSpPr>
          <p:nvPr/>
        </p:nvSpPr>
        <p:spPr bwMode="auto">
          <a:xfrm>
            <a:off x="4047231" y="5432995"/>
            <a:ext cx="2873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-350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79" name="直線コネクタ 278"/>
          <p:cNvCxnSpPr/>
          <p:nvPr/>
        </p:nvCxnSpPr>
        <p:spPr>
          <a:xfrm>
            <a:off x="4321869" y="420585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/>
          <p:cNvCxnSpPr/>
          <p:nvPr/>
        </p:nvCxnSpPr>
        <p:spPr>
          <a:xfrm>
            <a:off x="4325044" y="526472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>
            <a:off x="4320281" y="5693345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/>
          <p:nvPr/>
        </p:nvCxnSpPr>
        <p:spPr>
          <a:xfrm>
            <a:off x="4766369" y="6475983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/>
          <p:nvPr/>
        </p:nvCxnSpPr>
        <p:spPr>
          <a:xfrm>
            <a:off x="5410894" y="6474395"/>
            <a:ext cx="0" cy="47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/>
          <p:cNvCxnSpPr/>
          <p:nvPr/>
        </p:nvCxnSpPr>
        <p:spPr>
          <a:xfrm>
            <a:off x="6266556" y="647280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6477694" y="6472808"/>
            <a:ext cx="0" cy="49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テキスト ボックス 221"/>
          <p:cNvSpPr txBox="1">
            <a:spLocks noChangeArrowheads="1"/>
          </p:cNvSpPr>
          <p:nvPr/>
        </p:nvSpPr>
        <p:spPr bwMode="auto">
          <a:xfrm>
            <a:off x="4679056" y="6502970"/>
            <a:ext cx="1682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</a:p>
        </p:txBody>
      </p:sp>
      <p:sp>
        <p:nvSpPr>
          <p:cNvPr id="287" name="テキスト ボックス 222"/>
          <p:cNvSpPr txBox="1">
            <a:spLocks noChangeArrowheads="1"/>
          </p:cNvSpPr>
          <p:nvPr/>
        </p:nvSpPr>
        <p:spPr bwMode="auto">
          <a:xfrm>
            <a:off x="4901306" y="6512495"/>
            <a:ext cx="1682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</a:p>
        </p:txBody>
      </p:sp>
      <p:sp>
        <p:nvSpPr>
          <p:cNvPr id="288" name="テキスト ボックス 223"/>
          <p:cNvSpPr txBox="1">
            <a:spLocks noChangeArrowheads="1"/>
          </p:cNvSpPr>
          <p:nvPr/>
        </p:nvSpPr>
        <p:spPr bwMode="auto">
          <a:xfrm>
            <a:off x="5106094" y="6507733"/>
            <a:ext cx="1682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</a:p>
        </p:txBody>
      </p:sp>
      <p:sp>
        <p:nvSpPr>
          <p:cNvPr id="289" name="テキスト ボックス 224"/>
          <p:cNvSpPr txBox="1">
            <a:spLocks noChangeArrowheads="1"/>
          </p:cNvSpPr>
          <p:nvPr/>
        </p:nvSpPr>
        <p:spPr bwMode="auto">
          <a:xfrm>
            <a:off x="5323581" y="6512495"/>
            <a:ext cx="1682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</a:p>
        </p:txBody>
      </p:sp>
      <p:sp>
        <p:nvSpPr>
          <p:cNvPr id="290" name="テキスト ボックス 225"/>
          <p:cNvSpPr txBox="1">
            <a:spLocks noChangeArrowheads="1"/>
          </p:cNvSpPr>
          <p:nvPr/>
        </p:nvSpPr>
        <p:spPr bwMode="auto">
          <a:xfrm>
            <a:off x="5763319" y="6507733"/>
            <a:ext cx="1539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</a:p>
        </p:txBody>
      </p:sp>
      <p:sp>
        <p:nvSpPr>
          <p:cNvPr id="291" name="テキスト ボックス 226"/>
          <p:cNvSpPr txBox="1">
            <a:spLocks noChangeArrowheads="1"/>
          </p:cNvSpPr>
          <p:nvPr/>
        </p:nvSpPr>
        <p:spPr bwMode="auto">
          <a:xfrm>
            <a:off x="5964931" y="6518845"/>
            <a:ext cx="1539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</a:t>
            </a:r>
          </a:p>
        </p:txBody>
      </p:sp>
      <p:sp>
        <p:nvSpPr>
          <p:cNvPr id="292" name="テキスト ボックス 227"/>
          <p:cNvSpPr txBox="1">
            <a:spLocks noChangeArrowheads="1"/>
          </p:cNvSpPr>
          <p:nvPr/>
        </p:nvSpPr>
        <p:spPr bwMode="auto">
          <a:xfrm>
            <a:off x="6384031" y="6509320"/>
            <a:ext cx="1968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r>
          </a:p>
        </p:txBody>
      </p:sp>
      <p:sp>
        <p:nvSpPr>
          <p:cNvPr id="293" name="テキスト ボックス 228"/>
          <p:cNvSpPr txBox="1">
            <a:spLocks noChangeArrowheads="1"/>
          </p:cNvSpPr>
          <p:nvPr/>
        </p:nvSpPr>
        <p:spPr bwMode="auto">
          <a:xfrm>
            <a:off x="6601519" y="6517258"/>
            <a:ext cx="1984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22</a:t>
            </a:r>
          </a:p>
        </p:txBody>
      </p:sp>
      <p:sp>
        <p:nvSpPr>
          <p:cNvPr id="294" name="テキスト ボックス 229"/>
          <p:cNvSpPr txBox="1">
            <a:spLocks noChangeArrowheads="1"/>
          </p:cNvSpPr>
          <p:nvPr/>
        </p:nvSpPr>
        <p:spPr bwMode="auto">
          <a:xfrm>
            <a:off x="4118669" y="3724845"/>
            <a:ext cx="2079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95" name="テキスト ボックス 230"/>
          <p:cNvSpPr txBox="1">
            <a:spLocks noChangeArrowheads="1"/>
          </p:cNvSpPr>
          <p:nvPr/>
        </p:nvSpPr>
        <p:spPr bwMode="auto">
          <a:xfrm>
            <a:off x="4045644" y="5648895"/>
            <a:ext cx="3016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96" name="テキスト ボックス 231"/>
          <p:cNvSpPr txBox="1">
            <a:spLocks noChangeArrowheads="1"/>
          </p:cNvSpPr>
          <p:nvPr/>
        </p:nvSpPr>
        <p:spPr bwMode="auto">
          <a:xfrm>
            <a:off x="4034531" y="5860033"/>
            <a:ext cx="3000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-450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97" name="正方形/長方形 296"/>
          <p:cNvSpPr/>
          <p:nvPr/>
        </p:nvSpPr>
        <p:spPr>
          <a:xfrm>
            <a:off x="4331394" y="3580383"/>
            <a:ext cx="2586037" cy="838200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98" name="直線コネクタ 297"/>
          <p:cNvCxnSpPr/>
          <p:nvPr/>
        </p:nvCxnSpPr>
        <p:spPr>
          <a:xfrm>
            <a:off x="4328219" y="4421758"/>
            <a:ext cx="2600325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9" name="正方形/長方形 298"/>
          <p:cNvSpPr/>
          <p:nvPr/>
        </p:nvSpPr>
        <p:spPr>
          <a:xfrm>
            <a:off x="7230169" y="3759770"/>
            <a:ext cx="2584450" cy="654050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00" name="直線コネクタ 299"/>
          <p:cNvCxnSpPr/>
          <p:nvPr/>
        </p:nvCxnSpPr>
        <p:spPr>
          <a:xfrm>
            <a:off x="7231756" y="4415408"/>
            <a:ext cx="2582863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4" name="テキスト ボックス 239"/>
          <p:cNvSpPr txBox="1">
            <a:spLocks noChangeArrowheads="1"/>
          </p:cNvSpPr>
          <p:nvPr/>
        </p:nvSpPr>
        <p:spPr bwMode="auto">
          <a:xfrm>
            <a:off x="4090094" y="3501008"/>
            <a:ext cx="2079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100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5" name="テキスト ボックス 240"/>
          <p:cNvSpPr txBox="1">
            <a:spLocks noChangeArrowheads="1"/>
          </p:cNvSpPr>
          <p:nvPr/>
        </p:nvSpPr>
        <p:spPr bwMode="auto">
          <a:xfrm>
            <a:off x="4040881" y="6264845"/>
            <a:ext cx="301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-550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6" name="テキスト ボックス 241"/>
          <p:cNvSpPr txBox="1">
            <a:spLocks noChangeArrowheads="1"/>
          </p:cNvSpPr>
          <p:nvPr/>
        </p:nvSpPr>
        <p:spPr bwMode="auto">
          <a:xfrm>
            <a:off x="4034531" y="6060058"/>
            <a:ext cx="3016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-500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" name="テキスト ボックス 242"/>
          <p:cNvSpPr txBox="1">
            <a:spLocks noChangeArrowheads="1"/>
          </p:cNvSpPr>
          <p:nvPr/>
        </p:nvSpPr>
        <p:spPr bwMode="auto">
          <a:xfrm>
            <a:off x="4040881" y="6458520"/>
            <a:ext cx="3016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-600</a:t>
            </a:r>
            <a:endParaRPr lang="ja-JP" altLang="en-US" sz="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08" name="直線コネクタ 307"/>
          <p:cNvCxnSpPr/>
          <p:nvPr/>
        </p:nvCxnSpPr>
        <p:spPr>
          <a:xfrm>
            <a:off x="4331394" y="5893370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コネクタ 308"/>
          <p:cNvCxnSpPr/>
          <p:nvPr/>
        </p:nvCxnSpPr>
        <p:spPr>
          <a:xfrm>
            <a:off x="4331394" y="6107683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/>
          <p:cNvCxnSpPr/>
          <p:nvPr/>
        </p:nvCxnSpPr>
        <p:spPr>
          <a:xfrm>
            <a:off x="4326631" y="6320408"/>
            <a:ext cx="349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テキスト ボックス 313"/>
          <p:cNvSpPr txBox="1"/>
          <p:nvPr/>
        </p:nvSpPr>
        <p:spPr>
          <a:xfrm>
            <a:off x="-49567" y="1246574"/>
            <a:ext cx="1002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>
                <a:solidFill>
                  <a:srgbClr val="FF0000"/>
                </a:solidFill>
              </a:rPr>
              <a:t>Live</a:t>
            </a:r>
            <a:r>
              <a:rPr kumimoji="1" lang="en-US" altLang="ja-JP" sz="1300" dirty="0" smtClean="0"/>
              <a:t> signal</a:t>
            </a:r>
          </a:p>
          <a:p>
            <a:r>
              <a:rPr lang="ja-JP" altLang="en-US" sz="1300" dirty="0" smtClean="0"/>
              <a:t>（</a:t>
            </a:r>
            <a:r>
              <a:rPr lang="en-US" altLang="ja-JP" sz="1300" dirty="0" smtClean="0"/>
              <a:t>Multipath)</a:t>
            </a:r>
            <a:endParaRPr kumimoji="1" lang="ja-JP" altLang="en-US" sz="1300" dirty="0"/>
          </a:p>
        </p:txBody>
      </p:sp>
      <p:sp>
        <p:nvSpPr>
          <p:cNvPr id="316" name="テキスト ボックス 315"/>
          <p:cNvSpPr txBox="1"/>
          <p:nvPr/>
        </p:nvSpPr>
        <p:spPr>
          <a:xfrm>
            <a:off x="13326" y="3573016"/>
            <a:ext cx="1127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 smtClean="0">
                <a:solidFill>
                  <a:srgbClr val="FF0000"/>
                </a:solidFill>
              </a:rPr>
              <a:t>Simulated</a:t>
            </a:r>
          </a:p>
          <a:p>
            <a:r>
              <a:rPr lang="en-US" altLang="ja-JP" sz="1300" dirty="0" smtClean="0"/>
              <a:t>Multipath</a:t>
            </a:r>
            <a:endParaRPr kumimoji="1" lang="ja-JP" altLang="en-US" sz="1300" dirty="0"/>
          </a:p>
        </p:txBody>
      </p:sp>
      <p:sp>
        <p:nvSpPr>
          <p:cNvPr id="317" name="正方形/長方形 316"/>
          <p:cNvSpPr/>
          <p:nvPr/>
        </p:nvSpPr>
        <p:spPr>
          <a:xfrm>
            <a:off x="10709" y="5134630"/>
            <a:ext cx="98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Spirent </a:t>
            </a:r>
            <a:endParaRPr lang="en-US" altLang="ja-JP" sz="1200" dirty="0" smtClean="0"/>
          </a:p>
          <a:p>
            <a:r>
              <a:rPr lang="en-US" altLang="ja-JP" sz="1200" dirty="0" smtClean="0"/>
              <a:t>GSS7000</a:t>
            </a:r>
          </a:p>
          <a:p>
            <a:endParaRPr lang="en-US" altLang="ja-JP" sz="1200" dirty="0" smtClean="0"/>
          </a:p>
          <a:p>
            <a:r>
              <a:rPr lang="en-US" altLang="ja-JP" sz="1200" dirty="0" smtClean="0"/>
              <a:t>Sim3D</a:t>
            </a:r>
          </a:p>
          <a:p>
            <a:r>
              <a:rPr lang="en-US" altLang="ja-JP" sz="1200" dirty="0" smtClean="0"/>
              <a:t>3D Map</a:t>
            </a:r>
          </a:p>
        </p:txBody>
      </p:sp>
      <p:pic>
        <p:nvPicPr>
          <p:cNvPr id="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" y="4274365"/>
            <a:ext cx="865901" cy="6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9" name="直線コネクタ 318"/>
          <p:cNvCxnSpPr/>
          <p:nvPr/>
        </p:nvCxnSpPr>
        <p:spPr>
          <a:xfrm>
            <a:off x="-10758" y="3501008"/>
            <a:ext cx="991276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>
            <a:off x="962252" y="704554"/>
            <a:ext cx="0" cy="589287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円/楕円 320"/>
          <p:cNvSpPr/>
          <p:nvPr/>
        </p:nvSpPr>
        <p:spPr>
          <a:xfrm>
            <a:off x="26596" y="1940065"/>
            <a:ext cx="865902" cy="865902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19050">
            <a:noFill/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3" name="直線コネクタ 322"/>
          <p:cNvCxnSpPr/>
          <p:nvPr/>
        </p:nvCxnSpPr>
        <p:spPr>
          <a:xfrm>
            <a:off x="-49" y="979017"/>
            <a:ext cx="991276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テキスト ボックス 270"/>
          <p:cNvSpPr txBox="1">
            <a:spLocks noChangeArrowheads="1"/>
          </p:cNvSpPr>
          <p:nvPr/>
        </p:nvSpPr>
        <p:spPr bwMode="auto">
          <a:xfrm rot="16200000">
            <a:off x="556589" y="4798745"/>
            <a:ext cx="10104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Time</a:t>
            </a:r>
            <a:r>
              <a:rPr lang="ja-JP" altLang="en-US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Error(ns</a:t>
            </a:r>
            <a:r>
              <a:rPr lang="en-US" altLang="ja-JP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9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26" name="直線コネクタ 325"/>
          <p:cNvCxnSpPr/>
          <p:nvPr/>
        </p:nvCxnSpPr>
        <p:spPr>
          <a:xfrm>
            <a:off x="-4794" y="692696"/>
            <a:ext cx="991276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>
            <a:off x="4047927" y="706984"/>
            <a:ext cx="0" cy="615292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コネクタ 328"/>
          <p:cNvCxnSpPr/>
          <p:nvPr/>
        </p:nvCxnSpPr>
        <p:spPr>
          <a:xfrm>
            <a:off x="6957119" y="692696"/>
            <a:ext cx="1587" cy="613705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テキスト ボックス 334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15" name="タイトル 1"/>
          <p:cNvSpPr>
            <a:spLocks noGrp="1"/>
          </p:cNvSpPr>
          <p:nvPr>
            <p:ph type="title"/>
          </p:nvPr>
        </p:nvSpPr>
        <p:spPr>
          <a:xfrm>
            <a:off x="344488" y="68400"/>
            <a:ext cx="9080500" cy="432000"/>
          </a:xfrm>
        </p:spPr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verification test of multipath simulation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2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328150" y="6525344"/>
            <a:ext cx="577850" cy="244475"/>
          </a:xfrm>
        </p:spPr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122016"/>
            <a:ext cx="68326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41"/>
          <p:cNvSpPr txBox="1">
            <a:spLocks noChangeArrowheads="1"/>
          </p:cNvSpPr>
          <p:nvPr/>
        </p:nvSpPr>
        <p:spPr bwMode="auto">
          <a:xfrm rot="16200000">
            <a:off x="125742" y="3166068"/>
            <a:ext cx="15657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smtClean="0">
                <a:latin typeface="Arial" charset="0"/>
                <a:ea typeface="HGP創英角ｺﾞｼｯｸUB" pitchFamily="50" charset="-128"/>
                <a:cs typeface="Arial" charset="0"/>
              </a:rPr>
              <a:t>Time</a:t>
            </a:r>
            <a:r>
              <a:rPr lang="ja-JP" altLang="en-US" sz="1400" dirty="0" smtClean="0">
                <a:latin typeface="Arial" charset="0"/>
                <a:ea typeface="HGP創英角ｺﾞｼｯｸUB" pitchFamily="50" charset="-128"/>
                <a:cs typeface="Arial" charset="0"/>
              </a:rPr>
              <a:t>　</a:t>
            </a:r>
            <a:r>
              <a:rPr lang="en-US" altLang="ja-JP" sz="1400" dirty="0" smtClean="0">
                <a:latin typeface="Arial" charset="0"/>
                <a:ea typeface="HGP創英角ｺﾞｼｯｸUB" pitchFamily="50" charset="-128"/>
                <a:cs typeface="Arial" charset="0"/>
              </a:rPr>
              <a:t>Error</a:t>
            </a:r>
            <a:r>
              <a:rPr lang="ja-JP" altLang="en-US" sz="1400" dirty="0" smtClean="0">
                <a:latin typeface="Arial" charset="0"/>
                <a:ea typeface="HGP創英角ｺﾞｼｯｸUB" pitchFamily="50" charset="-128"/>
                <a:cs typeface="Arial" charset="0"/>
              </a:rPr>
              <a:t>　</a:t>
            </a:r>
            <a:r>
              <a:rPr lang="en-US" altLang="ja-JP" sz="1400" dirty="0" smtClean="0">
                <a:latin typeface="Arial" charset="0"/>
                <a:ea typeface="HGP創英角ｺﾞｼｯｸUB" pitchFamily="50" charset="-128"/>
                <a:cs typeface="Arial" charset="0"/>
              </a:rPr>
              <a:t>(ns</a:t>
            </a:r>
            <a:r>
              <a:rPr lang="en-US" altLang="ja-JP" sz="1400" dirty="0">
                <a:latin typeface="Arial" charset="0"/>
                <a:ea typeface="HGP創英角ｺﾞｼｯｸUB" pitchFamily="50" charset="-128"/>
                <a:cs typeface="Arial" charset="0"/>
              </a:rPr>
              <a:t>)</a:t>
            </a:r>
            <a:endParaRPr lang="ja-JP" altLang="en-US" sz="1400" dirty="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8" name="テキスト ボックス 42"/>
          <p:cNvSpPr txBox="1">
            <a:spLocks noChangeArrowheads="1"/>
          </p:cNvSpPr>
          <p:nvPr/>
        </p:nvSpPr>
        <p:spPr bwMode="auto">
          <a:xfrm>
            <a:off x="4427538" y="5505103"/>
            <a:ext cx="1352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latin typeface="Arial" charset="0"/>
                <a:ea typeface="HGP創英角ｺﾞｼｯｸUB" pitchFamily="50" charset="-128"/>
                <a:cs typeface="Arial" charset="0"/>
              </a:rPr>
              <a:t>Elapsed Time (h)</a:t>
            </a:r>
            <a:endParaRPr lang="ja-JP" altLang="en-US" sz="14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9" name="テキスト ボックス 43"/>
          <p:cNvSpPr txBox="1">
            <a:spLocks noChangeArrowheads="1"/>
          </p:cNvSpPr>
          <p:nvPr/>
        </p:nvSpPr>
        <p:spPr bwMode="auto">
          <a:xfrm>
            <a:off x="1076325" y="2547591"/>
            <a:ext cx="527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-100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57273" y="1181041"/>
            <a:ext cx="6834188" cy="41306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80"/>
          <p:cNvSpPr txBox="1">
            <a:spLocks noChangeArrowheads="1"/>
          </p:cNvSpPr>
          <p:nvPr/>
        </p:nvSpPr>
        <p:spPr bwMode="auto">
          <a:xfrm>
            <a:off x="1947863" y="5243166"/>
            <a:ext cx="3095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2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2" name="テキスト ボックス 81"/>
          <p:cNvSpPr txBox="1">
            <a:spLocks noChangeArrowheads="1"/>
          </p:cNvSpPr>
          <p:nvPr/>
        </p:nvSpPr>
        <p:spPr bwMode="auto">
          <a:xfrm>
            <a:off x="1384300" y="5247928"/>
            <a:ext cx="6683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3" name="テキスト ボックス 82"/>
          <p:cNvSpPr txBox="1">
            <a:spLocks noChangeArrowheads="1"/>
          </p:cNvSpPr>
          <p:nvPr/>
        </p:nvSpPr>
        <p:spPr bwMode="auto">
          <a:xfrm>
            <a:off x="2498725" y="5243166"/>
            <a:ext cx="492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4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4" name="テキスト ボックス 83"/>
          <p:cNvSpPr txBox="1">
            <a:spLocks noChangeArrowheads="1"/>
          </p:cNvSpPr>
          <p:nvPr/>
        </p:nvSpPr>
        <p:spPr bwMode="auto">
          <a:xfrm>
            <a:off x="3079750" y="5235228"/>
            <a:ext cx="263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6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5" name="テキスト ボックス 84"/>
          <p:cNvSpPr txBox="1">
            <a:spLocks noChangeArrowheads="1"/>
          </p:cNvSpPr>
          <p:nvPr/>
        </p:nvSpPr>
        <p:spPr bwMode="auto">
          <a:xfrm>
            <a:off x="3671888" y="5235228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8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1462088" y="5257453"/>
            <a:ext cx="169862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1976437" y="5203479"/>
            <a:ext cx="10477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2552700" y="5198716"/>
            <a:ext cx="10477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4829969" y="5205860"/>
            <a:ext cx="103187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6542881" y="5205860"/>
            <a:ext cx="103187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3687762" y="5193954"/>
            <a:ext cx="10477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4268787" y="5198716"/>
            <a:ext cx="10477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5406231" y="5205860"/>
            <a:ext cx="103187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93"/>
          <p:cNvSpPr txBox="1">
            <a:spLocks noChangeArrowheads="1"/>
          </p:cNvSpPr>
          <p:nvPr/>
        </p:nvSpPr>
        <p:spPr bwMode="auto">
          <a:xfrm>
            <a:off x="4200525" y="5230466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10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5" name="テキスト ボックス 94"/>
          <p:cNvSpPr txBox="1">
            <a:spLocks noChangeArrowheads="1"/>
          </p:cNvSpPr>
          <p:nvPr/>
        </p:nvSpPr>
        <p:spPr bwMode="auto">
          <a:xfrm>
            <a:off x="5897563" y="5220941"/>
            <a:ext cx="3317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16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rot="5400000">
            <a:off x="3109912" y="5193954"/>
            <a:ext cx="10477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96"/>
          <p:cNvSpPr txBox="1">
            <a:spLocks noChangeArrowheads="1"/>
          </p:cNvSpPr>
          <p:nvPr/>
        </p:nvSpPr>
        <p:spPr bwMode="auto">
          <a:xfrm>
            <a:off x="4757738" y="5225703"/>
            <a:ext cx="381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12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rot="5400000">
            <a:off x="7111206" y="5202685"/>
            <a:ext cx="103187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98"/>
          <p:cNvSpPr txBox="1">
            <a:spLocks noChangeArrowheads="1"/>
          </p:cNvSpPr>
          <p:nvPr/>
        </p:nvSpPr>
        <p:spPr bwMode="auto">
          <a:xfrm>
            <a:off x="1157288" y="2009428"/>
            <a:ext cx="44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-50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1457325" y="2153891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100"/>
          <p:cNvSpPr txBox="1">
            <a:spLocks noChangeArrowheads="1"/>
          </p:cNvSpPr>
          <p:nvPr/>
        </p:nvSpPr>
        <p:spPr bwMode="auto">
          <a:xfrm>
            <a:off x="1062038" y="3042891"/>
            <a:ext cx="527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-150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32" name="テキスト ボックス 101"/>
          <p:cNvSpPr txBox="1">
            <a:spLocks noChangeArrowheads="1"/>
          </p:cNvSpPr>
          <p:nvPr/>
        </p:nvSpPr>
        <p:spPr bwMode="auto">
          <a:xfrm>
            <a:off x="1295400" y="1515716"/>
            <a:ext cx="2365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33" name="テキスト ボックス 102"/>
          <p:cNvSpPr txBox="1">
            <a:spLocks noChangeArrowheads="1"/>
          </p:cNvSpPr>
          <p:nvPr/>
        </p:nvSpPr>
        <p:spPr bwMode="auto">
          <a:xfrm>
            <a:off x="1057275" y="3563591"/>
            <a:ext cx="5429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-200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34" name="テキスト ボックス 103"/>
          <p:cNvSpPr txBox="1">
            <a:spLocks noChangeArrowheads="1"/>
          </p:cNvSpPr>
          <p:nvPr/>
        </p:nvSpPr>
        <p:spPr bwMode="auto">
          <a:xfrm>
            <a:off x="5321300" y="5220941"/>
            <a:ext cx="336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14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37" name="テキスト ボックス 106"/>
          <p:cNvSpPr txBox="1">
            <a:spLocks noChangeArrowheads="1"/>
          </p:cNvSpPr>
          <p:nvPr/>
        </p:nvSpPr>
        <p:spPr bwMode="auto">
          <a:xfrm>
            <a:off x="1069975" y="4084291"/>
            <a:ext cx="5429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-250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38" name="テキスト ボックス 107"/>
          <p:cNvSpPr txBox="1">
            <a:spLocks noChangeArrowheads="1"/>
          </p:cNvSpPr>
          <p:nvPr/>
        </p:nvSpPr>
        <p:spPr bwMode="auto">
          <a:xfrm>
            <a:off x="1039813" y="5116166"/>
            <a:ext cx="5429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-350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1457325" y="2671416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455738" y="3182591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443038" y="3700116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455738" y="4219228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463675" y="4736753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113"/>
          <p:cNvSpPr txBox="1">
            <a:spLocks noChangeArrowheads="1"/>
          </p:cNvSpPr>
          <p:nvPr/>
        </p:nvSpPr>
        <p:spPr bwMode="auto">
          <a:xfrm>
            <a:off x="1058863" y="4600228"/>
            <a:ext cx="5413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-300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5400000">
            <a:off x="5976937" y="5203479"/>
            <a:ext cx="10477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7685881" y="5197922"/>
            <a:ext cx="103188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 flipV="1">
            <a:off x="4122738" y="4554191"/>
            <a:ext cx="779462" cy="368300"/>
          </a:xfrm>
          <a:custGeom>
            <a:avLst/>
            <a:gdLst>
              <a:gd name="connsiteX0" fmla="*/ 0 w 972766"/>
              <a:gd name="connsiteY0" fmla="*/ 447472 h 447472"/>
              <a:gd name="connsiteX1" fmla="*/ 447472 w 972766"/>
              <a:gd name="connsiteY1" fmla="*/ 0 h 447472"/>
              <a:gd name="connsiteX2" fmla="*/ 972766 w 972766"/>
              <a:gd name="connsiteY2" fmla="*/ 0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2766" h="447472">
                <a:moveTo>
                  <a:pt x="0" y="447472"/>
                </a:moveTo>
                <a:lnTo>
                  <a:pt x="447472" y="0"/>
                </a:lnTo>
                <a:lnTo>
                  <a:pt x="972766" y="0"/>
                </a:ln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92675" y="4735166"/>
            <a:ext cx="2044700" cy="327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Without multipath mitigation</a:t>
            </a:r>
            <a:endParaRPr lang="ja-JP" altLang="en-US" sz="1200" dirty="0"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9" name="テキスト ボックス 118"/>
          <p:cNvSpPr txBox="1">
            <a:spLocks noChangeArrowheads="1"/>
          </p:cNvSpPr>
          <p:nvPr/>
        </p:nvSpPr>
        <p:spPr bwMode="auto">
          <a:xfrm>
            <a:off x="6450013" y="5225703"/>
            <a:ext cx="3317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18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50" name="テキスト ボックス 119"/>
          <p:cNvSpPr txBox="1">
            <a:spLocks noChangeArrowheads="1"/>
          </p:cNvSpPr>
          <p:nvPr/>
        </p:nvSpPr>
        <p:spPr bwMode="auto">
          <a:xfrm>
            <a:off x="7045325" y="5216178"/>
            <a:ext cx="3317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20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51" name="テキスト ボックス 120"/>
          <p:cNvSpPr txBox="1">
            <a:spLocks noChangeArrowheads="1"/>
          </p:cNvSpPr>
          <p:nvPr/>
        </p:nvSpPr>
        <p:spPr bwMode="auto">
          <a:xfrm>
            <a:off x="7588250" y="5220941"/>
            <a:ext cx="3317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22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52" name="テキスト ボックス 121"/>
          <p:cNvSpPr txBox="1">
            <a:spLocks noChangeArrowheads="1"/>
          </p:cNvSpPr>
          <p:nvPr/>
        </p:nvSpPr>
        <p:spPr bwMode="auto">
          <a:xfrm>
            <a:off x="8107363" y="5225703"/>
            <a:ext cx="3317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24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1447800" y="1637953"/>
            <a:ext cx="127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124"/>
          <p:cNvSpPr txBox="1">
            <a:spLocks noChangeArrowheads="1"/>
          </p:cNvSpPr>
          <p:nvPr/>
        </p:nvSpPr>
        <p:spPr bwMode="auto">
          <a:xfrm>
            <a:off x="1228725" y="980728"/>
            <a:ext cx="4429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50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55" name="上矢印 54"/>
          <p:cNvSpPr/>
          <p:nvPr/>
        </p:nvSpPr>
        <p:spPr>
          <a:xfrm>
            <a:off x="3529705" y="2716230"/>
            <a:ext cx="2719439" cy="704411"/>
          </a:xfrm>
          <a:prstGeom prst="upArrow">
            <a:avLst>
              <a:gd name="adj1" fmla="val 70408"/>
              <a:gd name="adj2" fmla="val 50000"/>
            </a:avLst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541004" y="2928460"/>
            <a:ext cx="766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1/5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439150" y="1752253"/>
            <a:ext cx="10916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Algorithm</a:t>
            </a:r>
          </a:p>
          <a:p>
            <a:r>
              <a: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ON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439150" y="3578722"/>
            <a:ext cx="1195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Algorithm</a:t>
            </a:r>
          </a:p>
          <a:p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OFF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1462636" y="1116385"/>
            <a:ext cx="6802732" cy="1548606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1450181" y="1644303"/>
            <a:ext cx="6838157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430338" y="2676178"/>
            <a:ext cx="6846887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フリーフォーム 34"/>
          <p:cNvSpPr/>
          <p:nvPr/>
        </p:nvSpPr>
        <p:spPr>
          <a:xfrm>
            <a:off x="4736976" y="1384920"/>
            <a:ext cx="973138" cy="437183"/>
          </a:xfrm>
          <a:custGeom>
            <a:avLst/>
            <a:gdLst>
              <a:gd name="connsiteX0" fmla="*/ 0 w 972766"/>
              <a:gd name="connsiteY0" fmla="*/ 447472 h 447472"/>
              <a:gd name="connsiteX1" fmla="*/ 447472 w 972766"/>
              <a:gd name="connsiteY1" fmla="*/ 0 h 447472"/>
              <a:gd name="connsiteX2" fmla="*/ 972766 w 972766"/>
              <a:gd name="connsiteY2" fmla="*/ 0 h 4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2766" h="447472">
                <a:moveTo>
                  <a:pt x="0" y="447472"/>
                </a:moveTo>
                <a:lnTo>
                  <a:pt x="447472" y="0"/>
                </a:lnTo>
                <a:lnTo>
                  <a:pt x="972766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18051" y="1221408"/>
            <a:ext cx="2009775" cy="327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With multipath mitigation</a:t>
            </a:r>
            <a:endParaRPr lang="ja-JP" altLang="en-US" sz="1200" dirty="0"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6" name="タイトル 1"/>
          <p:cNvSpPr>
            <a:spLocks noGrp="1"/>
          </p:cNvSpPr>
          <p:nvPr>
            <p:ph type="title"/>
          </p:nvPr>
        </p:nvSpPr>
        <p:spPr>
          <a:xfrm>
            <a:off x="344488" y="68400"/>
            <a:ext cx="9080500" cy="432000"/>
          </a:xfrm>
        </p:spPr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verification test of multipath simulation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9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Usefulness of the multipath simulator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4488" y="1589891"/>
            <a:ext cx="246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To better design a GNSS receiver</a:t>
            </a:r>
            <a:endParaRPr kumimoji="1" lang="ja-JP" altLang="en-US" sz="180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210" y="5188365"/>
            <a:ext cx="91582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FF"/>
                </a:solidFill>
              </a:rPr>
              <a:t>Multipath reflections can be minimized by utilizing</a:t>
            </a:r>
          </a:p>
          <a:p>
            <a:r>
              <a:rPr lang="en-US" altLang="ja-JP" sz="3200" dirty="0" smtClean="0">
                <a:solidFill>
                  <a:srgbClr val="0000FF"/>
                </a:solidFill>
              </a:rPr>
              <a:t>a multipath simulator.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" y="2554731"/>
            <a:ext cx="28670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79" y="2708020"/>
            <a:ext cx="29003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67" y="2386763"/>
            <a:ext cx="1584805" cy="118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角丸四角形 16"/>
          <p:cNvSpPr/>
          <p:nvPr/>
        </p:nvSpPr>
        <p:spPr>
          <a:xfrm>
            <a:off x="61978" y="1488745"/>
            <a:ext cx="3090821" cy="2846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584848" y="1475474"/>
            <a:ext cx="3090821" cy="2846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7113240" y="1488744"/>
            <a:ext cx="2720332" cy="2833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14179" y="3693975"/>
            <a:ext cx="228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  or  B   or   C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76" y="2358671"/>
            <a:ext cx="1265764" cy="124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右矢印 20"/>
          <p:cNvSpPr/>
          <p:nvPr/>
        </p:nvSpPr>
        <p:spPr>
          <a:xfrm>
            <a:off x="3152799" y="2358671"/>
            <a:ext cx="360041" cy="1121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6753199" y="2337772"/>
            <a:ext cx="360041" cy="1121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2669409" y="4471578"/>
            <a:ext cx="4875879" cy="54333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28864" y="1589891"/>
            <a:ext cx="305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To select the best suitable GNSS receiver</a:t>
            </a:r>
            <a:endParaRPr kumimoji="1" lang="ja-JP" altLang="en-US" sz="1800" b="1" u="sng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92920" y="1661021"/>
            <a:ext cx="305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To select the best suitable antenna location</a:t>
            </a:r>
            <a:endParaRPr kumimoji="1" lang="ja-JP" alt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16552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Spoofing</a:t>
            </a:r>
            <a:r>
              <a:rPr kumimoji="1" lang="ja-JP" altLang="en-US" dirty="0" smtClean="0"/>
              <a:t>対策の概要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564" y="692696"/>
            <a:ext cx="261802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>
                <a:solidFill>
                  <a:schemeClr val="bg1"/>
                </a:solidFill>
              </a:rPr>
              <a:t>Spoofing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2713" r="5238" b="14103"/>
          <a:stretch/>
        </p:blipFill>
        <p:spPr bwMode="auto">
          <a:xfrm>
            <a:off x="7401272" y="1768456"/>
            <a:ext cx="1742536" cy="1314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840491" y="2744538"/>
            <a:ext cx="8640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SDR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555" y="116632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3" y="1842457"/>
            <a:ext cx="2088232" cy="18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473483" y="1654390"/>
            <a:ext cx="315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example of spoofing attack</a:t>
            </a:r>
            <a:endParaRPr kumimoji="1" lang="en-US" altLang="ja-JP" sz="1800" dirty="0" smtClean="0"/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at Black Sea </a:t>
            </a:r>
            <a:r>
              <a:rPr kumimoji="1" lang="en-US" altLang="ja-JP" sz="1800" dirty="0" smtClean="0"/>
              <a:t>in 2017</a:t>
            </a:r>
            <a:endParaRPr kumimoji="1" lang="ja-JP" altLang="en-US" sz="1800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2439330" y="1652608"/>
            <a:ext cx="3017726" cy="898058"/>
          </a:xfrm>
          <a:prstGeom prst="wedgeRoundRectCallout">
            <a:avLst>
              <a:gd name="adj1" fmla="val -60090"/>
              <a:gd name="adj2" fmla="val 359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4376936" y="2708920"/>
            <a:ext cx="2709864" cy="923329"/>
          </a:xfrm>
          <a:prstGeom prst="wedgeRoundRectCallout">
            <a:avLst>
              <a:gd name="adj1" fmla="val 55992"/>
              <a:gd name="adj2" fmla="val -521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76936" y="2708920"/>
            <a:ext cx="258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Spoofing source is becoming easier to get on the market</a:t>
            </a:r>
            <a:endParaRPr kumimoji="1" lang="en-US" altLang="ja-JP" sz="1800" dirty="0" smtClean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3717032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72" y="4293096"/>
            <a:ext cx="16859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649246"/>
            <a:ext cx="1533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2697362" y="5349211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Spoofing source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8464" y="3759423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Characteristics of spoofing signal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5978471" y="5349211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Normal condition</a:t>
            </a:r>
            <a:endParaRPr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28664" y="5949280"/>
            <a:ext cx="538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Spatial solution against spoofing attack is effective.</a:t>
            </a:r>
          </a:p>
          <a:p>
            <a:r>
              <a:rPr lang="en-US" altLang="ja-JP" sz="1800" dirty="0" err="1" smtClean="0"/>
              <a:t>Furuno</a:t>
            </a:r>
            <a:r>
              <a:rPr lang="en-US" altLang="ja-JP" sz="1800" dirty="0" smtClean="0"/>
              <a:t> suggests an array antenna solution for that.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512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0" y="764704"/>
            <a:ext cx="6062439" cy="51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06" y="2860427"/>
            <a:ext cx="2908920" cy="2908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86" y="4417100"/>
            <a:ext cx="666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:\dev-team\GF\20171205_GF+SC\他\IMG_028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1667" y="4535826"/>
            <a:ext cx="1657886" cy="11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72480" y="4083020"/>
            <a:ext cx="1224136" cy="50695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06" y="1171694"/>
            <a:ext cx="1249862" cy="6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190320" y="811654"/>
            <a:ext cx="13260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GNSS SV</a:t>
            </a:r>
            <a:endParaRPr kumimoji="1" lang="ja-JP" altLang="en-US" sz="2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2648744" y="3738949"/>
            <a:ext cx="748680" cy="34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3383632" y="3051771"/>
            <a:ext cx="2217440" cy="1053895"/>
          </a:xfrm>
          <a:prstGeom prst="wedgeRoundRectCallout">
            <a:avLst>
              <a:gd name="adj1" fmla="val -85651"/>
              <a:gd name="adj2" fmla="val 2620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吹き出し 22"/>
          <p:cNvSpPr/>
          <p:nvPr/>
        </p:nvSpPr>
        <p:spPr>
          <a:xfrm>
            <a:off x="2194772" y="4484061"/>
            <a:ext cx="2191677" cy="1512169"/>
          </a:xfrm>
          <a:prstGeom prst="wedgeRoundRectCallout">
            <a:avLst>
              <a:gd name="adj1" fmla="val -83084"/>
              <a:gd name="adj2" fmla="val -51866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14024" y="234154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100218" y="40223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28538" y="57081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17096" y="410566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3706" y="51536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0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164114" y="48441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30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95838" y="45055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60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60058" y="424189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90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3383632" y="3051771"/>
            <a:ext cx="2217440" cy="1053895"/>
          </a:xfrm>
          <a:prstGeom prst="wedgeRoundRectCallout">
            <a:avLst>
              <a:gd name="adj1" fmla="val 43756"/>
              <a:gd name="adj2" fmla="val 95600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48" name="直線矢印コネクタ 2047"/>
          <p:cNvCxnSpPr/>
          <p:nvPr/>
        </p:nvCxnSpPr>
        <p:spPr>
          <a:xfrm>
            <a:off x="6190950" y="1675750"/>
            <a:ext cx="974441" cy="2016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793840" y="96273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　　　</a:t>
            </a:r>
            <a:r>
              <a:rPr lang="en-US" altLang="ja-JP" sz="1800" dirty="0" smtClean="0"/>
              <a:t>SV </a:t>
            </a:r>
            <a:r>
              <a:rPr lang="en-US" altLang="ja-JP" sz="1800" dirty="0"/>
              <a:t>Orbital position </a:t>
            </a:r>
            <a:endParaRPr lang="en-US" altLang="ja-JP" sz="1800" dirty="0" smtClean="0"/>
          </a:p>
        </p:txBody>
      </p:sp>
      <p:sp>
        <p:nvSpPr>
          <p:cNvPr id="2055" name="角丸四角形吹き出し 2054"/>
          <p:cNvSpPr/>
          <p:nvPr/>
        </p:nvSpPr>
        <p:spPr>
          <a:xfrm>
            <a:off x="6640670" y="836712"/>
            <a:ext cx="2920842" cy="609147"/>
          </a:xfrm>
          <a:prstGeom prst="wedgeRoundRectCallout">
            <a:avLst>
              <a:gd name="adj1" fmla="val -54447"/>
              <a:gd name="adj2" fmla="val 6849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線吹き出し 1 (枠付き) 2058"/>
          <p:cNvSpPr/>
          <p:nvPr/>
        </p:nvSpPr>
        <p:spPr>
          <a:xfrm>
            <a:off x="6793841" y="1988840"/>
            <a:ext cx="2983696" cy="259432"/>
          </a:xfrm>
          <a:prstGeom prst="borderCallout1">
            <a:avLst>
              <a:gd name="adj1" fmla="val 112667"/>
              <a:gd name="adj2" fmla="val 4843"/>
              <a:gd name="adj3" fmla="val 624902"/>
              <a:gd name="adj4" fmla="val 17902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smtClean="0">
                <a:solidFill>
                  <a:srgbClr val="FF0000"/>
                </a:solidFill>
              </a:rPr>
              <a:t>overlap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800" b="1" dirty="0" smtClean="0">
                <a:solidFill>
                  <a:srgbClr val="FF0000"/>
                </a:solidFill>
              </a:rPr>
              <a:t>means not spoofing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2062" name="乗算記号 2061"/>
          <p:cNvSpPr/>
          <p:nvPr/>
        </p:nvSpPr>
        <p:spPr>
          <a:xfrm>
            <a:off x="6991207" y="3534381"/>
            <a:ext cx="669519" cy="669519"/>
          </a:xfrm>
          <a:prstGeom prst="mathMultiply">
            <a:avLst>
              <a:gd name="adj1" fmla="val 96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乗算記号 64"/>
          <p:cNvSpPr/>
          <p:nvPr/>
        </p:nvSpPr>
        <p:spPr>
          <a:xfrm>
            <a:off x="6609973" y="826552"/>
            <a:ext cx="669519" cy="669519"/>
          </a:xfrm>
          <a:prstGeom prst="mathMultiply">
            <a:avLst>
              <a:gd name="adj1" fmla="val 123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7399" y="3051771"/>
            <a:ext cx="2319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DOA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(direction of arrive)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spectrum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/>
              <a:t>Array antenna to detect spoofing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1555" y="116632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28664" y="561072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00FF"/>
                </a:solidFill>
              </a:rPr>
              <a:t>DOA array antenna 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　　</a:t>
            </a:r>
            <a:r>
              <a:rPr lang="en-US" altLang="ja-JP" dirty="0" smtClean="0"/>
              <a:t>test result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75B83-229D-438E-A8DE-57417C2A8DCE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1555" y="116632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タイトル 1"/>
          <p:cNvSpPr txBox="1">
            <a:spLocks/>
          </p:cNvSpPr>
          <p:nvPr/>
        </p:nvSpPr>
        <p:spPr bwMode="auto">
          <a:xfrm>
            <a:off x="412750" y="609600"/>
            <a:ext cx="9080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kern="0" smtClean="0"/>
              <a:t>Result of Open sky</a:t>
            </a:r>
            <a:endParaRPr lang="ja-JP" altLang="en-US" kern="0" dirty="0"/>
          </a:p>
        </p:txBody>
      </p:sp>
      <p:sp>
        <p:nvSpPr>
          <p:cNvPr id="51" name="スライド番号プレースホルダー 3"/>
          <p:cNvSpPr txBox="1">
            <a:spLocks/>
          </p:cNvSpPr>
          <p:nvPr/>
        </p:nvSpPr>
        <p:spPr bwMode="auto">
          <a:xfrm>
            <a:off x="9328150" y="6613525"/>
            <a:ext cx="577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94775B83-229D-438E-A8DE-57417C2A8DCE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9889" y="4983559"/>
            <a:ext cx="248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DOA </a:t>
            </a:r>
            <a:r>
              <a:rPr lang="en-US" altLang="ja-JP" sz="1800" dirty="0" smtClean="0"/>
              <a:t>spectrum and</a:t>
            </a:r>
          </a:p>
          <a:p>
            <a:r>
              <a:rPr lang="en-US" altLang="ja-JP" sz="1800" dirty="0" smtClean="0"/>
              <a:t>SV </a:t>
            </a:r>
            <a:r>
              <a:rPr lang="en-US" altLang="ja-JP" sz="1800" dirty="0"/>
              <a:t>Orbital </a:t>
            </a:r>
            <a:r>
              <a:rPr lang="en-US" altLang="ja-JP" sz="1800" dirty="0" smtClean="0"/>
              <a:t>position </a:t>
            </a:r>
            <a:r>
              <a:rPr lang="en-US" altLang="ja-JP" sz="1800" dirty="0"/>
              <a:t>are</a:t>
            </a:r>
            <a:r>
              <a:rPr lang="en-US" altLang="ja-JP" sz="1800" dirty="0" smtClean="0"/>
              <a:t> in good agreement.</a:t>
            </a:r>
          </a:p>
        </p:txBody>
      </p:sp>
      <p:grpSp>
        <p:nvGrpSpPr>
          <p:cNvPr id="54" name="グループ化 53"/>
          <p:cNvGrpSpPr/>
          <p:nvPr/>
        </p:nvGrpSpPr>
        <p:grpSpPr>
          <a:xfrm>
            <a:off x="99889" y="1293143"/>
            <a:ext cx="4568470" cy="3426352"/>
            <a:chOff x="272481" y="1340768"/>
            <a:chExt cx="4568470" cy="3426352"/>
          </a:xfrm>
        </p:grpSpPr>
        <p:pic>
          <p:nvPicPr>
            <p:cNvPr id="55" name="Picture 2" descr="S:\dev-team\GF\20171205_GF+SC\実験・測定データ\20180411_INT屋上\IMG_025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1" y="1340768"/>
              <a:ext cx="4568470" cy="3426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円/楕円 55"/>
            <p:cNvSpPr/>
            <p:nvPr/>
          </p:nvSpPr>
          <p:spPr>
            <a:xfrm>
              <a:off x="1753962" y="3212976"/>
              <a:ext cx="824055" cy="40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H="1" flipV="1">
              <a:off x="2263350" y="3617640"/>
              <a:ext cx="169370" cy="3874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1856656" y="4009429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>
                  <a:solidFill>
                    <a:srgbClr val="FF0000"/>
                  </a:solidFill>
                </a:rPr>
                <a:t>Prototype</a:t>
              </a:r>
              <a:endParaRPr lang="ja-JP" altLang="en-US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797974"/>
            <a:ext cx="1079897" cy="164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角丸四角形吹き出し 59"/>
          <p:cNvSpPr/>
          <p:nvPr/>
        </p:nvSpPr>
        <p:spPr>
          <a:xfrm>
            <a:off x="3944888" y="742446"/>
            <a:ext cx="1440160" cy="1799895"/>
          </a:xfrm>
          <a:prstGeom prst="wedgeRoundRectCallout">
            <a:avLst>
              <a:gd name="adj1" fmla="val -63916"/>
              <a:gd name="adj2" fmla="val -331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10" y="2542341"/>
            <a:ext cx="2612727" cy="2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2" y="4909343"/>
            <a:ext cx="1828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35" y="762934"/>
            <a:ext cx="1635993" cy="176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7" y="757159"/>
            <a:ext cx="1627472" cy="17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25" y="2879922"/>
            <a:ext cx="1819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22" y="4924028"/>
            <a:ext cx="1828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875608"/>
            <a:ext cx="1819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60" y="2903933"/>
            <a:ext cx="1828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62" y="4890293"/>
            <a:ext cx="1838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直線矢印コネクタ 69"/>
          <p:cNvCxnSpPr/>
          <p:nvPr/>
        </p:nvCxnSpPr>
        <p:spPr>
          <a:xfrm flipH="1">
            <a:off x="4232920" y="3607520"/>
            <a:ext cx="1728192" cy="37504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6403032" y="1538575"/>
            <a:ext cx="308741" cy="182911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V="1">
            <a:off x="7401272" y="1412776"/>
            <a:ext cx="1685169" cy="17525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6628677" y="3886073"/>
            <a:ext cx="458096" cy="1703167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7407445" y="4509122"/>
            <a:ext cx="1938043" cy="163006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5241032" y="4719495"/>
            <a:ext cx="1008112" cy="1419687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3152800" y="4653136"/>
            <a:ext cx="2808312" cy="15841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フリーフォーム 76"/>
          <p:cNvSpPr/>
          <p:nvPr/>
        </p:nvSpPr>
        <p:spPr>
          <a:xfrm>
            <a:off x="6995604" y="3346750"/>
            <a:ext cx="1935332" cy="257584"/>
          </a:xfrm>
          <a:custGeom>
            <a:avLst/>
            <a:gdLst>
              <a:gd name="connsiteX0" fmla="*/ 0 w 1935332"/>
              <a:gd name="connsiteY0" fmla="*/ 257584 h 257584"/>
              <a:gd name="connsiteX1" fmla="*/ 1029810 w 1935332"/>
              <a:gd name="connsiteY1" fmla="*/ 132 h 257584"/>
              <a:gd name="connsiteX2" fmla="*/ 1935332 w 1935332"/>
              <a:gd name="connsiteY2" fmla="*/ 222073 h 2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332" h="257584">
                <a:moveTo>
                  <a:pt x="0" y="257584"/>
                </a:moveTo>
                <a:cubicBezTo>
                  <a:pt x="353627" y="131817"/>
                  <a:pt x="707255" y="6050"/>
                  <a:pt x="1029810" y="132"/>
                </a:cubicBezTo>
                <a:cubicBezTo>
                  <a:pt x="1352365" y="-5787"/>
                  <a:pt x="1784412" y="188042"/>
                  <a:pt x="1935332" y="22207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乗算記号 77"/>
          <p:cNvSpPr/>
          <p:nvPr/>
        </p:nvSpPr>
        <p:spPr>
          <a:xfrm>
            <a:off x="6478657" y="1019702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乗算記号 78"/>
          <p:cNvSpPr/>
          <p:nvPr/>
        </p:nvSpPr>
        <p:spPr>
          <a:xfrm>
            <a:off x="8953404" y="858558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乗算記号 79"/>
          <p:cNvSpPr/>
          <p:nvPr/>
        </p:nvSpPr>
        <p:spPr>
          <a:xfrm>
            <a:off x="8822382" y="3365984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乗算記号 80"/>
          <p:cNvSpPr/>
          <p:nvPr/>
        </p:nvSpPr>
        <p:spPr>
          <a:xfrm>
            <a:off x="9192555" y="5925505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乗算記号 81"/>
          <p:cNvSpPr/>
          <p:nvPr/>
        </p:nvSpPr>
        <p:spPr>
          <a:xfrm>
            <a:off x="6801966" y="5454749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乗算記号 82"/>
          <p:cNvSpPr/>
          <p:nvPr/>
        </p:nvSpPr>
        <p:spPr>
          <a:xfrm>
            <a:off x="4770884" y="6103429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乗算記号 83"/>
          <p:cNvSpPr/>
          <p:nvPr/>
        </p:nvSpPr>
        <p:spPr>
          <a:xfrm>
            <a:off x="2735610" y="6083771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乗算記号 84"/>
          <p:cNvSpPr/>
          <p:nvPr/>
        </p:nvSpPr>
        <p:spPr>
          <a:xfrm>
            <a:off x="3698615" y="3368799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7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test result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1555" y="116632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328150" y="6613525"/>
            <a:ext cx="577850" cy="244475"/>
          </a:xfrm>
        </p:spPr>
        <p:txBody>
          <a:bodyPr/>
          <a:lstStyle/>
          <a:p>
            <a:pPr>
              <a:defRPr/>
            </a:pPr>
            <a:fld id="{94775B83-229D-438E-A8DE-57417C2A8DCE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58" name="Picture 3" descr="S:\dev-team\GF\20171205_GF+SC\実験・測定データ\20180427_6F南\写真\IMG_0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" y="1222276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円/楕円 58"/>
          <p:cNvSpPr/>
          <p:nvPr/>
        </p:nvSpPr>
        <p:spPr>
          <a:xfrm>
            <a:off x="2627149" y="2564904"/>
            <a:ext cx="824055" cy="40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>
            <a:endCxn id="59" idx="0"/>
          </p:cNvCxnSpPr>
          <p:nvPr/>
        </p:nvCxnSpPr>
        <p:spPr>
          <a:xfrm flipH="1">
            <a:off x="3039177" y="2101498"/>
            <a:ext cx="97360" cy="4634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317242" y="1732166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Prototype</a:t>
            </a:r>
          </a:p>
        </p:txBody>
      </p:sp>
      <p:sp>
        <p:nvSpPr>
          <p:cNvPr id="62" name="円/楕円 61"/>
          <p:cNvSpPr/>
          <p:nvPr/>
        </p:nvSpPr>
        <p:spPr>
          <a:xfrm>
            <a:off x="848544" y="2367558"/>
            <a:ext cx="1008112" cy="989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矢印コネクタ 62"/>
          <p:cNvCxnSpPr/>
          <p:nvPr/>
        </p:nvCxnSpPr>
        <p:spPr>
          <a:xfrm flipH="1" flipV="1">
            <a:off x="1707947" y="3212976"/>
            <a:ext cx="609295" cy="783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136576" y="3996680"/>
            <a:ext cx="24288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Re-radiation antenna</a:t>
            </a:r>
          </a:p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spoofer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is here!)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1048" y="5142151"/>
            <a:ext cx="4057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DOA </a:t>
            </a:r>
            <a:r>
              <a:rPr lang="en-US" altLang="ja-JP" sz="1800" dirty="0" smtClean="0"/>
              <a:t>spectrum </a:t>
            </a:r>
            <a:r>
              <a:rPr kumimoji="1" lang="en-US" altLang="ja-JP" sz="1800" dirty="0" smtClean="0"/>
              <a:t>of each satellite </a:t>
            </a:r>
          </a:p>
          <a:p>
            <a:r>
              <a:rPr lang="en-US" altLang="ja-JP" sz="1800" dirty="0" smtClean="0"/>
              <a:t>shows the same direction.</a:t>
            </a:r>
            <a:endParaRPr kumimoji="1" lang="en-US" altLang="ja-JP" sz="1800" dirty="0" smtClean="0"/>
          </a:p>
          <a:p>
            <a:r>
              <a:rPr lang="en-US" altLang="ja-JP" sz="1800" dirty="0" smtClean="0"/>
              <a:t>  (not SV </a:t>
            </a:r>
            <a:r>
              <a:rPr lang="en-US" altLang="ja-JP" sz="1800" dirty="0"/>
              <a:t>Orbital </a:t>
            </a:r>
            <a:r>
              <a:rPr lang="en-US" altLang="ja-JP" sz="1800" dirty="0" smtClean="0"/>
              <a:t>position)</a:t>
            </a:r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It </a:t>
            </a:r>
            <a:r>
              <a:rPr lang="en-US" altLang="ja-JP" sz="1800" dirty="0"/>
              <a:t>indicates </a:t>
            </a:r>
            <a:r>
              <a:rPr lang="en-US" altLang="ja-JP" sz="1800" dirty="0" smtClean="0"/>
              <a:t>the location of the </a:t>
            </a:r>
            <a:r>
              <a:rPr lang="en-US" altLang="ja-JP" sz="1800" dirty="0" err="1" smtClean="0"/>
              <a:t>spoofer</a:t>
            </a:r>
            <a:r>
              <a:rPr lang="en-US" altLang="ja-JP" sz="1800" dirty="0" smtClean="0"/>
              <a:t>.</a:t>
            </a:r>
            <a:endParaRPr kumimoji="1" lang="en-US" altLang="ja-JP" sz="1800" dirty="0" smtClean="0"/>
          </a:p>
        </p:txBody>
      </p:sp>
      <p:grpSp>
        <p:nvGrpSpPr>
          <p:cNvPr id="67" name="グループ化 66"/>
          <p:cNvGrpSpPr/>
          <p:nvPr/>
        </p:nvGrpSpPr>
        <p:grpSpPr>
          <a:xfrm rot="1941073">
            <a:off x="1514197" y="2438354"/>
            <a:ext cx="896758" cy="864096"/>
            <a:chOff x="2864768" y="2132856"/>
            <a:chExt cx="896758" cy="864096"/>
          </a:xfrm>
        </p:grpSpPr>
        <p:sp>
          <p:nvSpPr>
            <p:cNvPr id="68" name="円弧 67"/>
            <p:cNvSpPr/>
            <p:nvPr/>
          </p:nvSpPr>
          <p:spPr>
            <a:xfrm>
              <a:off x="2864768" y="2348880"/>
              <a:ext cx="648072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弧 68"/>
            <p:cNvSpPr/>
            <p:nvPr/>
          </p:nvSpPr>
          <p:spPr>
            <a:xfrm>
              <a:off x="2932826" y="2276872"/>
              <a:ext cx="648072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弧 69"/>
            <p:cNvSpPr/>
            <p:nvPr/>
          </p:nvSpPr>
          <p:spPr>
            <a:xfrm>
              <a:off x="3029490" y="2204864"/>
              <a:ext cx="648072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弧 70"/>
            <p:cNvSpPr/>
            <p:nvPr/>
          </p:nvSpPr>
          <p:spPr>
            <a:xfrm>
              <a:off x="3113454" y="2132856"/>
              <a:ext cx="648072" cy="64807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50" y="2333201"/>
            <a:ext cx="2441797" cy="25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48" y="839454"/>
            <a:ext cx="1476440" cy="159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7" y="814913"/>
            <a:ext cx="1584176" cy="16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50" y="2841057"/>
            <a:ext cx="1828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64904"/>
            <a:ext cx="1828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1137"/>
            <a:ext cx="1828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876800"/>
            <a:ext cx="1838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直線矢印コネクタ 82"/>
          <p:cNvCxnSpPr/>
          <p:nvPr/>
        </p:nvCxnSpPr>
        <p:spPr>
          <a:xfrm flipV="1">
            <a:off x="6202902" y="1412776"/>
            <a:ext cx="72380" cy="148233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>
            <a:off x="4419601" y="3604828"/>
            <a:ext cx="1757536" cy="184212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H="1">
            <a:off x="4847950" y="4227739"/>
            <a:ext cx="1427332" cy="1865557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6681192" y="3822132"/>
            <a:ext cx="302056" cy="203008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7545288" y="4227739"/>
            <a:ext cx="1800200" cy="1865557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フリーフォーム 87"/>
          <p:cNvSpPr/>
          <p:nvPr/>
        </p:nvSpPr>
        <p:spPr>
          <a:xfrm>
            <a:off x="7410156" y="2956691"/>
            <a:ext cx="1791316" cy="257584"/>
          </a:xfrm>
          <a:custGeom>
            <a:avLst/>
            <a:gdLst>
              <a:gd name="connsiteX0" fmla="*/ 0 w 1935332"/>
              <a:gd name="connsiteY0" fmla="*/ 257584 h 257584"/>
              <a:gd name="connsiteX1" fmla="*/ 1029810 w 1935332"/>
              <a:gd name="connsiteY1" fmla="*/ 132 h 257584"/>
              <a:gd name="connsiteX2" fmla="*/ 1935332 w 1935332"/>
              <a:gd name="connsiteY2" fmla="*/ 222073 h 2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332" h="257584">
                <a:moveTo>
                  <a:pt x="0" y="257584"/>
                </a:moveTo>
                <a:cubicBezTo>
                  <a:pt x="353627" y="131817"/>
                  <a:pt x="707255" y="6050"/>
                  <a:pt x="1029810" y="132"/>
                </a:cubicBezTo>
                <a:cubicBezTo>
                  <a:pt x="1352365" y="-5787"/>
                  <a:pt x="1784412" y="188042"/>
                  <a:pt x="1935332" y="22207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/>
          <p:cNvCxnSpPr/>
          <p:nvPr/>
        </p:nvCxnSpPr>
        <p:spPr>
          <a:xfrm flipV="1">
            <a:off x="6983248" y="1484784"/>
            <a:ext cx="1642160" cy="160070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乗算記号 89"/>
          <p:cNvSpPr/>
          <p:nvPr/>
        </p:nvSpPr>
        <p:spPr>
          <a:xfrm>
            <a:off x="3993121" y="3492624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乗算記号 90"/>
          <p:cNvSpPr/>
          <p:nvPr/>
        </p:nvSpPr>
        <p:spPr>
          <a:xfrm>
            <a:off x="4588235" y="5968938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乗算記号 91"/>
          <p:cNvSpPr/>
          <p:nvPr/>
        </p:nvSpPr>
        <p:spPr>
          <a:xfrm>
            <a:off x="6706183" y="5680298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乗算記号 92"/>
          <p:cNvSpPr/>
          <p:nvPr/>
        </p:nvSpPr>
        <p:spPr>
          <a:xfrm>
            <a:off x="9130072" y="5899373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乗算記号 93"/>
          <p:cNvSpPr/>
          <p:nvPr/>
        </p:nvSpPr>
        <p:spPr>
          <a:xfrm>
            <a:off x="9028881" y="2977902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乗算記号 94"/>
          <p:cNvSpPr/>
          <p:nvPr/>
        </p:nvSpPr>
        <p:spPr>
          <a:xfrm>
            <a:off x="8481392" y="1078027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乗算記号 95"/>
          <p:cNvSpPr/>
          <p:nvPr/>
        </p:nvSpPr>
        <p:spPr>
          <a:xfrm>
            <a:off x="6033120" y="987207"/>
            <a:ext cx="546881" cy="546881"/>
          </a:xfrm>
          <a:prstGeom prst="mathMultiply">
            <a:avLst>
              <a:gd name="adj1" fmla="val 892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" y="1420550"/>
            <a:ext cx="4824536" cy="226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1555" y="116632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8584" y="368277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#194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0015" y="368741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#195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3254" y="4472533"/>
            <a:ext cx="483978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QZSS </a:t>
            </a:r>
            <a:r>
              <a:rPr lang="en-US" altLang="ja-JP" sz="3200" b="1" dirty="0" smtClean="0"/>
              <a:t>(Japan)</a:t>
            </a:r>
          </a:p>
          <a:p>
            <a:r>
              <a:rPr lang="en-US" altLang="ja-JP" sz="2000" b="1" dirty="0" smtClean="0"/>
              <a:t>Quasi-Zenith Satellite System</a:t>
            </a:r>
          </a:p>
          <a:p>
            <a:r>
              <a:rPr lang="en-US" altLang="ja-JP" sz="2000" b="1" dirty="0" smtClean="0"/>
              <a:t>Newly launched on 1</a:t>
            </a:r>
            <a:r>
              <a:rPr lang="en-US" altLang="ja-JP" sz="2000" b="1" baseline="30000" dirty="0" smtClean="0"/>
              <a:t>st</a:t>
            </a:r>
            <a:r>
              <a:rPr lang="en-US" altLang="ja-JP" sz="2000" b="1" dirty="0" smtClean="0"/>
              <a:t> November 2018</a:t>
            </a:r>
            <a:endParaRPr kumimoji="1" lang="en-US" altLang="ja-JP" sz="2000" b="1" dirty="0"/>
          </a:p>
          <a:p>
            <a:endParaRPr kumimoji="1" lang="ja-JP" altLang="en-US" sz="2000" b="1" dirty="0"/>
          </a:p>
        </p:txBody>
      </p:sp>
      <p:sp>
        <p:nvSpPr>
          <p:cNvPr id="14" name="角丸四角形 13"/>
          <p:cNvSpPr/>
          <p:nvPr/>
        </p:nvSpPr>
        <p:spPr>
          <a:xfrm>
            <a:off x="379587" y="1159830"/>
            <a:ext cx="5149477" cy="298460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6470" y="937496"/>
            <a:ext cx="36261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DOA spectrum of QZSS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1" name="タイトル 9"/>
          <p:cNvSpPr txBox="1">
            <a:spLocks/>
          </p:cNvSpPr>
          <p:nvPr/>
        </p:nvSpPr>
        <p:spPr bwMode="auto">
          <a:xfrm>
            <a:off x="625028" y="44624"/>
            <a:ext cx="90805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F3CAA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/>
              <a:t>　　　</a:t>
            </a:r>
            <a:r>
              <a:rPr lang="en-US" altLang="ja-JP" kern="0" dirty="0" smtClean="0"/>
              <a:t>QZSS new launching</a:t>
            </a:r>
            <a:endParaRPr lang="ja-JP" altLang="en-US" kern="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67871" y="134076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QZSS</a:t>
            </a:r>
            <a:endParaRPr kumimoji="1" lang="ja-JP" altLang="en-US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97" y="1986990"/>
            <a:ext cx="9048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Who needs accurate timing?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2053" name="Picture 5" descr="S:\dev-team\GF\20180618_WSTS2018\presentation\素材\case_furuno01_img_00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" b="31469"/>
          <a:stretch/>
        </p:blipFill>
        <p:spPr bwMode="auto">
          <a:xfrm>
            <a:off x="1414636" y="3068960"/>
            <a:ext cx="4762500" cy="2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570981" y="5543960"/>
            <a:ext cx="215155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Broadcasting</a:t>
            </a:r>
            <a:endParaRPr lang="ja-JP" altLang="en-US" b="1" dirty="0"/>
          </a:p>
        </p:txBody>
      </p:sp>
      <p:pic>
        <p:nvPicPr>
          <p:cNvPr id="2050" name="Picture 2" descr="S:\dev-team\GF\20180618_WSTS2018\presentation\素材\case_furuno02_img_0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764704"/>
            <a:ext cx="3810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88504" y="3356992"/>
            <a:ext cx="313541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Telecommunication</a:t>
            </a:r>
            <a:endParaRPr kumimoji="1" lang="ja-JP" altLang="en-US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529064" y="836712"/>
            <a:ext cx="4340949" cy="2808312"/>
            <a:chOff x="3008784" y="4023704"/>
            <a:chExt cx="4340949" cy="2808312"/>
          </a:xfrm>
        </p:grpSpPr>
        <p:pic>
          <p:nvPicPr>
            <p:cNvPr id="2051" name="Picture 3" descr="S:\dev-team\GF\20180618_WSTS2018\presentation\素材\ph2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84" y="4023704"/>
              <a:ext cx="4108623" cy="2559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:\dev-team\GF\20180618_WSTS2018\presentation\素材\ph1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14" y="5276658"/>
              <a:ext cx="1919604" cy="127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088904" y="6370351"/>
              <a:ext cx="3260829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Financial transaction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2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3044" y="68400"/>
            <a:ext cx="9080500" cy="432000"/>
          </a:xfrm>
        </p:spPr>
        <p:txBody>
          <a:bodyPr/>
          <a:lstStyle/>
          <a:p>
            <a:r>
              <a:rPr lang="en-US" altLang="ja-JP" sz="2800" dirty="0" smtClean="0"/>
              <a:t>ITU-T requirements : accuracy compared with UTC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6" name="角丸四角形吹き出し 5"/>
          <p:cNvSpPr/>
          <p:nvPr/>
        </p:nvSpPr>
        <p:spPr>
          <a:xfrm>
            <a:off x="5739304" y="3518941"/>
            <a:ext cx="3681193" cy="932750"/>
          </a:xfrm>
          <a:prstGeom prst="wedgeRoundRectCallout">
            <a:avLst>
              <a:gd name="adj1" fmla="val -5568"/>
              <a:gd name="adj2" fmla="val -44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UTC </a:t>
            </a:r>
            <a:r>
              <a:rPr lang="en-US" altLang="ja-JP" sz="2000" b="1" dirty="0" smtClean="0"/>
              <a:t>is commonly taken by means of GNSS receiver </a:t>
            </a:r>
            <a:r>
              <a:rPr lang="ja-JP" altLang="en-US" sz="2000" b="1" dirty="0" smtClean="0"/>
              <a:t>　</a:t>
            </a:r>
            <a:endParaRPr kumimoji="1" lang="en-US" altLang="ja-JP" sz="2000" b="1" dirty="0" smtClean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20557"/>
              </p:ext>
            </p:extLst>
          </p:nvPr>
        </p:nvGraphicFramePr>
        <p:xfrm>
          <a:off x="992560" y="836712"/>
          <a:ext cx="748883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12"/>
                <a:gridCol w="1557480"/>
                <a:gridCol w="1993292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Technology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Max|TE</a:t>
                      </a:r>
                      <a:r>
                        <a:rPr kumimoji="1" lang="en-US" altLang="ja-JP" dirty="0" smtClean="0"/>
                        <a:t>|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defined by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achieved by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PRTC </a:t>
                      </a:r>
                    </a:p>
                    <a:p>
                      <a:r>
                        <a:rPr kumimoji="1" lang="en-US" altLang="ja-JP" sz="1200" b="0" dirty="0" smtClean="0"/>
                        <a:t>(Primary Time Clock)</a:t>
                      </a:r>
                      <a:endParaRPr kumimoji="1" lang="ja-JP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±100ns</a:t>
                      </a:r>
                      <a:r>
                        <a:rPr kumimoji="1" lang="en-US" altLang="ja-JP" sz="1200" b="0" baseline="0" dirty="0" smtClean="0"/>
                        <a:t> </a:t>
                      </a:r>
                    </a:p>
                    <a:p>
                      <a:r>
                        <a:rPr kumimoji="1" lang="en-US" altLang="ja-JP" sz="1200" b="0" baseline="0" dirty="0" smtClean="0"/>
                        <a:t>compared with </a:t>
                      </a:r>
                      <a:r>
                        <a:rPr kumimoji="1" lang="en-US" altLang="ja-JP" sz="1200" b="1" baseline="0" dirty="0" smtClean="0">
                          <a:solidFill>
                            <a:srgbClr val="FF0000"/>
                          </a:solidFill>
                        </a:rPr>
                        <a:t>UTC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[ITU-T G.8272]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GNSS(single band) +</a:t>
                      </a:r>
                    </a:p>
                    <a:p>
                      <a:r>
                        <a:rPr kumimoji="1" lang="en-US" altLang="ja-JP" b="1" dirty="0" smtClean="0"/>
                        <a:t>OCXO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PRTC-B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±40ns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compared with </a:t>
                      </a:r>
                      <a:r>
                        <a:rPr kumimoji="1" lang="en-US" altLang="ja-JP" sz="1200" b="1" baseline="0" dirty="0" smtClean="0">
                          <a:solidFill>
                            <a:srgbClr val="FF0000"/>
                          </a:solidFill>
                        </a:rPr>
                        <a:t>UTC</a:t>
                      </a:r>
                      <a:endParaRPr kumimoji="1" lang="ja-JP" alt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To be 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GNSS(multiband) +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OCXO</a:t>
                      </a:r>
                      <a:endParaRPr kumimoji="1" lang="ja-JP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>
                          <a:solidFill>
                            <a:schemeClr val="tx1"/>
                          </a:solidFill>
                        </a:rPr>
                        <a:t>ePRTC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</a:rPr>
                        <a:t>(Enhanced PRTC)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±30ns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compared with</a:t>
                      </a:r>
                      <a:r>
                        <a:rPr kumimoji="1" lang="en-US" altLang="ja-JP" sz="1200" b="1" baseline="0" dirty="0" smtClean="0">
                          <a:solidFill>
                            <a:srgbClr val="FF0000"/>
                          </a:solidFill>
                        </a:rPr>
                        <a:t> UTC</a:t>
                      </a:r>
                      <a:endParaRPr kumimoji="1" lang="ja-JP" alt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[ITU-T G.8272.1]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GNSS + 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Cesium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518941"/>
            <a:ext cx="55864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33010"/>
              </p:ext>
            </p:extLst>
          </p:nvPr>
        </p:nvGraphicFramePr>
        <p:xfrm>
          <a:off x="1136576" y="3747787"/>
          <a:ext cx="1051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Stability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5939329" y="4658072"/>
            <a:ext cx="3248491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/>
              <a:t>Preventive solution is important against GNSS vulnerability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91724" y="836712"/>
            <a:ext cx="158417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5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/>
          <a:stretch/>
        </p:blipFill>
        <p:spPr bwMode="auto">
          <a:xfrm>
            <a:off x="170842" y="1020798"/>
            <a:ext cx="6222318" cy="478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Thread for the GNSS receiver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12" y="6114027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出展：</a:t>
            </a:r>
            <a:r>
              <a:rPr lang="en-US" altLang="ja-JP" sz="1100" dirty="0" smtClean="0"/>
              <a:t>https</a:t>
            </a:r>
            <a:r>
              <a:rPr lang="en-US" altLang="ja-JP" sz="1100" dirty="0"/>
              <a:t>://access.atis.org/apps/group_public/download.php/36304/ATIS-0900005.pdf</a:t>
            </a:r>
            <a:endParaRPr kumimoji="1" lang="ja-JP" altLang="en-US" sz="1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5008" y="1361703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39209" y="1761663"/>
            <a:ext cx="1119217" cy="338554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Lightning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41032" y="3500653"/>
            <a:ext cx="1085554" cy="338554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Jamming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498" y="3422259"/>
            <a:ext cx="1608134" cy="584775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Adjacent-band</a:t>
            </a: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Transmitters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82686" y="5173102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8544" y="986687"/>
            <a:ext cx="1540807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GPS Segment</a:t>
            </a: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Errors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537176" y="1157450"/>
            <a:ext cx="3240360" cy="5439901"/>
          </a:xfrm>
          <a:prstGeom prst="roundRect">
            <a:avLst>
              <a:gd name="adj" fmla="val 804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67121" y="764704"/>
            <a:ext cx="2237676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solutions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83906" y="1539369"/>
            <a:ext cx="1540807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GPS Segment</a:t>
            </a: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Errors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83906" y="2124145"/>
            <a:ext cx="294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multi constellation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multi band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19243" y="3097857"/>
            <a:ext cx="1119217" cy="338554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Lightning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19243" y="3461165"/>
            <a:ext cx="1085554" cy="338554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Jamming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81192" y="3097857"/>
            <a:ext cx="1608134" cy="584775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Adjacent-band</a:t>
            </a: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Transmitters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25008" y="2145862"/>
            <a:ext cx="128913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Ionosphere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337377" y="1533685"/>
            <a:ext cx="128913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Ionosphere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07222" y="3822139"/>
            <a:ext cx="294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holdover</a:t>
            </a:r>
          </a:p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multi band</a:t>
            </a:r>
          </a:p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alternative time source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120" y="5097959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85959" y="5097959"/>
            <a:ext cx="1072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Spoofing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6537176" y="2970304"/>
            <a:ext cx="32403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537176" y="4927776"/>
            <a:ext cx="32403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621441" y="5436513"/>
            <a:ext cx="315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no solution established yet</a:t>
            </a:r>
          </a:p>
          <a:p>
            <a:r>
              <a:rPr lang="ja-JP" altLang="en-US" sz="1600" dirty="0" smtClean="0"/>
              <a:t>⇒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scope of discussion</a:t>
            </a:r>
          </a:p>
        </p:txBody>
      </p:sp>
    </p:spTree>
    <p:extLst>
      <p:ext uri="{BB962C8B-B14F-4D97-AF65-F5344CB8AC3E}">
        <p14:creationId xmlns:p14="http://schemas.microsoft.com/office/powerpoint/2010/main" val="3039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88" y="2488779"/>
            <a:ext cx="4421708" cy="302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Problems with multipath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9737" y="692696"/>
            <a:ext cx="2924198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7783" y="2364800"/>
            <a:ext cx="29610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/>
              <a:t>Multipath is </a:t>
            </a:r>
          </a:p>
          <a:p>
            <a:pPr algn="ctr"/>
            <a:r>
              <a:rPr lang="en-US" altLang="ja-JP" sz="2800" b="1" dirty="0" smtClean="0"/>
              <a:t>non quantifiable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85130" y="2365146"/>
            <a:ext cx="3455627" cy="9537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961112" y="2464157"/>
            <a:ext cx="3623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 smtClean="0"/>
              <a:t>Accurate UTS must be obtained but it’s difficult accurate UTC in the actual fields</a:t>
            </a:r>
            <a:endParaRPr lang="en-US" altLang="ja-JP" sz="1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91756" y="3553600"/>
            <a:ext cx="371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/>
              <a:t>⇒</a:t>
            </a:r>
            <a:r>
              <a:rPr lang="en-US" altLang="ja-JP" sz="1800" dirty="0" smtClean="0"/>
              <a:t>no attention was paid until now</a:t>
            </a:r>
            <a:endParaRPr lang="en-US" altLang="ja-JP" sz="1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91757" y="4123858"/>
            <a:ext cx="407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/>
              <a:t>⇒</a:t>
            </a:r>
            <a:r>
              <a:rPr lang="en-US" altLang="ja-JP" sz="1800" dirty="0" smtClean="0"/>
              <a:t>To guarantee 100ns</a:t>
            </a:r>
          </a:p>
          <a:p>
            <a:r>
              <a:rPr lang="en-US" altLang="ja-JP" sz="1800" dirty="0"/>
              <a:t> </a:t>
            </a:r>
            <a:r>
              <a:rPr lang="en-US" altLang="ja-JP" sz="1800" dirty="0" smtClean="0"/>
              <a:t>   GNSS vendors force ”open sky”</a:t>
            </a:r>
            <a:endParaRPr lang="en-US" altLang="ja-JP" sz="1800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4592960" y="2364799"/>
            <a:ext cx="5112568" cy="3224441"/>
          </a:xfrm>
          <a:prstGeom prst="wedgeRoundRectCallout">
            <a:avLst>
              <a:gd name="adj1" fmla="val -64718"/>
              <a:gd name="adj2" fmla="val -407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2732" y="5982671"/>
            <a:ext cx="935231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⇒ </a:t>
            </a:r>
            <a:r>
              <a:rPr lang="en-US" altLang="ja-JP" dirty="0" smtClean="0"/>
              <a:t>Multipath quantification was studied with a multipath simulator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591356" y="5014917"/>
            <a:ext cx="407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/>
              <a:t>⇒</a:t>
            </a:r>
            <a:r>
              <a:rPr lang="en-US" altLang="ja-JP" sz="1800" dirty="0" smtClean="0"/>
              <a:t>”good C/N0 and good DOP” does</a:t>
            </a:r>
          </a:p>
          <a:p>
            <a:r>
              <a:rPr lang="en-US" altLang="ja-JP" sz="1800" dirty="0"/>
              <a:t> </a:t>
            </a:r>
            <a:r>
              <a:rPr lang="en-US" altLang="ja-JP" sz="1800" dirty="0" smtClean="0"/>
              <a:t>    not guarantee &lt;100ns satisfied</a:t>
            </a:r>
            <a:endParaRPr lang="en-US" altLang="ja-JP" sz="1800" dirty="0"/>
          </a:p>
        </p:txBody>
      </p:sp>
      <p:sp>
        <p:nvSpPr>
          <p:cNvPr id="18" name="下矢印 17"/>
          <p:cNvSpPr/>
          <p:nvPr/>
        </p:nvSpPr>
        <p:spPr>
          <a:xfrm>
            <a:off x="404235" y="3374699"/>
            <a:ext cx="165601" cy="250257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6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lang="en-US" altLang="ja-JP" dirty="0" smtClean="0"/>
              <a:t>Actual thread of multipath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図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8370"/>
          <a:stretch/>
        </p:blipFill>
        <p:spPr bwMode="auto">
          <a:xfrm>
            <a:off x="111596" y="1571972"/>
            <a:ext cx="25130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" y="4051648"/>
            <a:ext cx="25685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>
            <a:spLocks noChangeArrowheads="1"/>
          </p:cNvSpPr>
          <p:nvPr/>
        </p:nvSpPr>
        <p:spPr bwMode="auto">
          <a:xfrm>
            <a:off x="943446" y="5073998"/>
            <a:ext cx="365125" cy="365125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rIns="72000" anchor="ctr"/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2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451446" y="3392835"/>
            <a:ext cx="28575" cy="646113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440555" y="4523010"/>
            <a:ext cx="4873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latin typeface="Arial" charset="0"/>
                <a:ea typeface="HGP創英角ｺﾞｼｯｸUB" pitchFamily="50" charset="-128"/>
                <a:cs typeface="Arial" charset="0"/>
              </a:rPr>
              <a:t>S</a:t>
            </a:r>
            <a:endParaRPr lang="ja-JP" altLang="en-US" sz="1200" dirty="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684043" y="1268760"/>
            <a:ext cx="7969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latin typeface="Arial" charset="0"/>
                <a:ea typeface="HGP創英角ｺﾞｼｯｸUB" pitchFamily="50" charset="-128"/>
                <a:cs typeface="Arial" charset="0"/>
              </a:rPr>
              <a:t>N</a:t>
            </a:r>
            <a:endParaRPr lang="ja-JP" altLang="en-US" sz="1200" dirty="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613172" y="2766790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latin typeface="Arial" charset="0"/>
                <a:ea typeface="HGP創英角ｺﾞｼｯｸUB" pitchFamily="50" charset="-128"/>
                <a:cs typeface="Arial" charset="0"/>
              </a:rPr>
              <a:t>W</a:t>
            </a:r>
            <a:endParaRPr lang="ja-JP" altLang="en-US" sz="120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936776" y="1236440"/>
            <a:ext cx="3243263" cy="324167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9050">
            <a:noFill/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39"/>
          <p:cNvSpPr txBox="1">
            <a:spLocks noChangeArrowheads="1"/>
          </p:cNvSpPr>
          <p:nvPr/>
        </p:nvSpPr>
        <p:spPr bwMode="auto">
          <a:xfrm>
            <a:off x="6519787" y="3038892"/>
            <a:ext cx="1958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 smtClean="0">
                <a:latin typeface="Arial" charset="0"/>
              </a:rPr>
              <a:t>✓ </a:t>
            </a:r>
            <a:r>
              <a:rPr lang="en-US" altLang="ja-JP" sz="2000" dirty="0" smtClean="0">
                <a:latin typeface="Arial" charset="0"/>
              </a:rPr>
              <a:t>Good C/N0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000" dirty="0">
                <a:latin typeface="Arial" charset="0"/>
              </a:rPr>
              <a:t>✓ </a:t>
            </a:r>
            <a:r>
              <a:rPr lang="en-US" altLang="ja-JP" sz="2000" dirty="0">
                <a:latin typeface="Arial" charset="0"/>
              </a:rPr>
              <a:t>Good </a:t>
            </a:r>
            <a:r>
              <a:rPr lang="en-US" altLang="ja-JP" sz="2000" dirty="0" smtClean="0">
                <a:latin typeface="Arial" charset="0"/>
              </a:rPr>
              <a:t>DOP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7527751" y="4352009"/>
            <a:ext cx="465645" cy="830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39"/>
          <p:cNvSpPr txBox="1">
            <a:spLocks noChangeArrowheads="1"/>
          </p:cNvSpPr>
          <p:nvPr/>
        </p:nvSpPr>
        <p:spPr bwMode="auto">
          <a:xfrm>
            <a:off x="6897216" y="5336449"/>
            <a:ext cx="2695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 err="1" smtClean="0">
                <a:latin typeface="Arial" charset="0"/>
              </a:rPr>
              <a:t>Max|TE</a:t>
            </a:r>
            <a:r>
              <a:rPr lang="en-US" altLang="ja-JP" sz="2000" dirty="0" smtClean="0">
                <a:latin typeface="Arial" charset="0"/>
              </a:rPr>
              <a:t>|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 &lt; 100ns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93396" y="450019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So, 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7009507" y="4335788"/>
            <a:ext cx="1899478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170217" y="4416180"/>
            <a:ext cx="1855514" cy="1791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9"/>
          <p:cNvSpPr txBox="1">
            <a:spLocks noChangeArrowheads="1"/>
          </p:cNvSpPr>
          <p:nvPr/>
        </p:nvSpPr>
        <p:spPr bwMode="auto">
          <a:xfrm>
            <a:off x="6681192" y="6218148"/>
            <a:ext cx="2883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</a:rPr>
              <a:t>This is </a:t>
            </a:r>
            <a:r>
              <a:rPr lang="en-US" altLang="ja-JP" b="1" dirty="0" smtClean="0">
                <a:solidFill>
                  <a:srgbClr val="FF0000"/>
                </a:solidFill>
                <a:latin typeface="Arial" charset="0"/>
              </a:rPr>
              <a:t>WRONG</a:t>
            </a:r>
          </a:p>
        </p:txBody>
      </p:sp>
      <p:sp>
        <p:nvSpPr>
          <p:cNvPr id="24" name="テキスト ボックス 39"/>
          <p:cNvSpPr txBox="1">
            <a:spLocks noChangeArrowheads="1"/>
          </p:cNvSpPr>
          <p:nvPr/>
        </p:nvSpPr>
        <p:spPr bwMode="auto">
          <a:xfrm>
            <a:off x="134862" y="764704"/>
            <a:ext cx="9210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latin typeface="Arial" charset="0"/>
              </a:rPr>
              <a:t>What is the actual Time Error when an antenna is placed here?</a:t>
            </a:r>
          </a:p>
        </p:txBody>
      </p:sp>
      <p:sp>
        <p:nvSpPr>
          <p:cNvPr id="25" name="テキスト ボックス 39"/>
          <p:cNvSpPr txBox="1">
            <a:spLocks noChangeArrowheads="1"/>
          </p:cNvSpPr>
          <p:nvPr/>
        </p:nvSpPr>
        <p:spPr bwMode="auto">
          <a:xfrm>
            <a:off x="16597" y="5950775"/>
            <a:ext cx="274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 smtClean="0">
                <a:latin typeface="Arial" charset="0"/>
              </a:rPr>
              <a:t>＠</a:t>
            </a:r>
            <a:r>
              <a:rPr lang="en-US" altLang="ja-JP" sz="1600" dirty="0" smtClean="0">
                <a:latin typeface="Arial" charset="0"/>
              </a:rPr>
              <a:t>NTT R&amp;D </a:t>
            </a:r>
          </a:p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smtClean="0">
                <a:latin typeface="Arial" charset="0"/>
              </a:rPr>
              <a:t>(</a:t>
            </a:r>
            <a:r>
              <a:rPr lang="en-US" altLang="ja-JP" sz="1600" dirty="0" err="1" smtClean="0">
                <a:latin typeface="Arial" charset="0"/>
              </a:rPr>
              <a:t>Musashino</a:t>
            </a:r>
            <a:r>
              <a:rPr lang="en-US" altLang="ja-JP" sz="1600" dirty="0" smtClean="0">
                <a:latin typeface="Arial" charset="0"/>
              </a:rPr>
              <a:t>, Tokyo)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9" y="1196752"/>
            <a:ext cx="33528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V="1">
            <a:off x="1308571" y="4131023"/>
            <a:ext cx="2157413" cy="105410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99" y="1371662"/>
            <a:ext cx="2823083" cy="13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54" y="3392835"/>
            <a:ext cx="838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39"/>
          <p:cNvSpPr txBox="1">
            <a:spLocks noChangeArrowheads="1"/>
          </p:cNvSpPr>
          <p:nvPr/>
        </p:nvSpPr>
        <p:spPr bwMode="auto">
          <a:xfrm>
            <a:off x="2886222" y="4809445"/>
            <a:ext cx="3450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dirty="0" smtClean="0">
                <a:latin typeface="Arial" charset="0"/>
              </a:rPr>
              <a:t>Sky image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6519787" y="1196753"/>
            <a:ext cx="3334855" cy="2934270"/>
          </a:xfrm>
          <a:prstGeom prst="wedgeRoundRectCallout">
            <a:avLst>
              <a:gd name="adj1" fmla="val -56737"/>
              <a:gd name="adj2" fmla="val 63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519246" y="2352369"/>
            <a:ext cx="552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latin typeface="Arial" charset="0"/>
                <a:ea typeface="HGP創英角ｺﾞｼｯｸUB" pitchFamily="50" charset="-128"/>
                <a:cs typeface="Arial" charset="0"/>
              </a:rPr>
              <a:t>PRN</a:t>
            </a: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latin typeface="Arial" charset="0"/>
                <a:ea typeface="HGP創英角ｺﾞｼｯｸUB" pitchFamily="50" charset="-128"/>
                <a:cs typeface="Arial" charset="0"/>
              </a:rPr>
              <a:t>C/N0</a:t>
            </a:r>
            <a:endParaRPr lang="ja-JP" altLang="en-US" sz="1200" dirty="0">
              <a:latin typeface="Arial" charset="0"/>
              <a:ea typeface="HGP創英角ｺﾞｼｯｸUB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　　</a:t>
            </a:r>
            <a:r>
              <a:rPr lang="en-US" altLang="ja-JP" dirty="0"/>
              <a:t>L</a:t>
            </a:r>
            <a:r>
              <a:rPr lang="en-US" altLang="ja-JP" dirty="0" smtClean="0"/>
              <a:t>ive test result of multipath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9" y="1013661"/>
            <a:ext cx="2605087" cy="215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22" y="1021598"/>
            <a:ext cx="258921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75" y="1032695"/>
            <a:ext cx="2587640" cy="21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408266" y="1023283"/>
            <a:ext cx="2587309" cy="21422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413354" y="1671775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412315" y="2740510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26327" y="3116483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411639" y="1884408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408739" y="1245973"/>
            <a:ext cx="2583370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053647" y="3117378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703611" y="3113536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271555" y="3116930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919103" y="3112642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44178" y="3156575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18968" y="3150372"/>
            <a:ext cx="15406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6132" y="3154266"/>
            <a:ext cx="247286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53269" y="3163724"/>
            <a:ext cx="116086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87056" y="1198166"/>
            <a:ext cx="132044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29923" y="1624124"/>
            <a:ext cx="296613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34676" y="1837344"/>
            <a:ext cx="287045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24041" y="2048338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01823" y="1418971"/>
            <a:ext cx="20843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3131654" y="3113389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779871" y="3119422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45274" y="3152874"/>
            <a:ext cx="19712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35324" y="3331826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Elapsed Time(h)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542823" y="2010627"/>
            <a:ext cx="10589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Time Error</a:t>
            </a:r>
            <a:r>
              <a:rPr kumimoji="1"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(ns)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1406130" y="2098280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408883" y="2308756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135051" y="2259684"/>
            <a:ext cx="287045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24041" y="2475441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30662" y="2687094"/>
            <a:ext cx="287045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1410598" y="1457891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411629" y="2526044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412306" y="2951007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841195" y="3116483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486424" y="3119194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349279" y="3113387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66368" y="3112631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761802" y="3149785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76671" y="3149785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88785" y="3149787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06409" y="3149787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36592" y="3146978"/>
            <a:ext cx="15406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51461" y="3153767"/>
            <a:ext cx="15406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468407" y="3156268"/>
            <a:ext cx="19712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669503" y="3156268"/>
            <a:ext cx="19712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08079" y="957918"/>
            <a:ext cx="20843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114515" y="2903863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126047" y="3105174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215431" y="1013093"/>
            <a:ext cx="2596949" cy="21655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7219156" y="1665229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218113" y="2742193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434304" y="3129131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218817" y="1880182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215906" y="1238213"/>
            <a:ext cx="2592995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863216" y="3130035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8515602" y="3126151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8081937" y="3129582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8731897" y="3125248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7351850" y="3169946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430644" y="3163674"/>
            <a:ext cx="15463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672417" y="3167610"/>
            <a:ext cx="248207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160229" y="3177172"/>
            <a:ext cx="116518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077100" y="1187503"/>
            <a:ext cx="132536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940965" y="1618109"/>
            <a:ext cx="297718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940946" y="1821749"/>
            <a:ext cx="2881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944577" y="2037427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998755" y="1386801"/>
            <a:ext cx="2092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>
            <a:off x="8948004" y="3127719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598636" y="3132101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9059283" y="3166204"/>
            <a:ext cx="19785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171907" y="3341055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Elapsed Time(h)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>
            <a:off x="7213287" y="2099819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216051" y="2312591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6950855" y="2248644"/>
            <a:ext cx="2881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937433" y="2464322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948859" y="2683179"/>
            <a:ext cx="2881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83" name="直線コネクタ 82"/>
          <p:cNvCxnSpPr/>
          <p:nvPr/>
        </p:nvCxnSpPr>
        <p:spPr>
          <a:xfrm>
            <a:off x="7217771" y="1449012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7218807" y="2532250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7216721" y="2961850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649973" y="3129131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8297606" y="3122718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9167822" y="3129434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9382956" y="3128668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7570284" y="3163082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785954" y="3163082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998858" y="3163082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217293" y="3163082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649078" y="3160243"/>
            <a:ext cx="15463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864748" y="3167107"/>
            <a:ext cx="15463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283247" y="3169635"/>
            <a:ext cx="19785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9485092" y="3169635"/>
            <a:ext cx="19785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009815" y="947016"/>
            <a:ext cx="2092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927908" y="2895142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41812" y="3108204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1406358" y="1672217"/>
            <a:ext cx="258337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1398130" y="1026096"/>
            <a:ext cx="2583656" cy="651669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kumimoji="1" lang="ja-JP" altLang="en-US" sz="1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4312872" y="1021029"/>
            <a:ext cx="2585341" cy="21519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>
            <a:off x="4313828" y="1672471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4315542" y="2740951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4530766" y="3123749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4316242" y="1882661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4313344" y="1244732"/>
            <a:ext cx="2581405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4957762" y="3124647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5607232" y="3120788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5175504" y="3124197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5822560" y="3119890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4448681" y="3162270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522653" y="3156039"/>
            <a:ext cx="15394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758876" y="3159949"/>
            <a:ext cx="247098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257917" y="3169452"/>
            <a:ext cx="11599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191754" y="1196708"/>
            <a:ext cx="131944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026508" y="1631804"/>
            <a:ext cx="29638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033855" y="1836390"/>
            <a:ext cx="286826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030421" y="2045946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103768" y="1411349"/>
            <a:ext cx="208279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22" name="直線コネクタ 121"/>
          <p:cNvCxnSpPr/>
          <p:nvPr/>
        </p:nvCxnSpPr>
        <p:spPr>
          <a:xfrm>
            <a:off x="6037701" y="3120640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6682673" y="3126699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6148483" y="3158551"/>
            <a:ext cx="196975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5232344" y="3325245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Elapsed Time(h)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26" name="直線コネクタ 125"/>
          <p:cNvCxnSpPr/>
          <p:nvPr/>
        </p:nvCxnSpPr>
        <p:spPr>
          <a:xfrm>
            <a:off x="4310737" y="2100915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4313488" y="2312349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127"/>
          <p:cNvSpPr txBox="1"/>
          <p:nvPr/>
        </p:nvSpPr>
        <p:spPr>
          <a:xfrm>
            <a:off x="4039043" y="2255869"/>
            <a:ext cx="286826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032856" y="2475025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046665" y="2687600"/>
            <a:ext cx="286826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31" name="直線コネクタ 130"/>
          <p:cNvCxnSpPr/>
          <p:nvPr/>
        </p:nvCxnSpPr>
        <p:spPr>
          <a:xfrm>
            <a:off x="4315202" y="1457615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4316232" y="2525509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4314156" y="2954110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4745472" y="3123749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5390210" y="3120786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6253784" y="3120640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6472085" y="3119879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4666139" y="3155448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880845" y="3155448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5092797" y="3155450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310256" y="3155450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5740111" y="3152628"/>
            <a:ext cx="15394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954817" y="3159450"/>
            <a:ext cx="15394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6371445" y="3161960"/>
            <a:ext cx="196975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6572389" y="3161960"/>
            <a:ext cx="196975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</a:t>
            </a: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107476" y="952968"/>
            <a:ext cx="208279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040158" y="2900562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4044708" y="3117183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4320873" y="1023715"/>
            <a:ext cx="2585092" cy="646190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kumimoji="1" lang="ja-JP" altLang="en-US" sz="1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50" name="直線コネクタ 149"/>
          <p:cNvCxnSpPr/>
          <p:nvPr/>
        </p:nvCxnSpPr>
        <p:spPr>
          <a:xfrm>
            <a:off x="4307268" y="1669112"/>
            <a:ext cx="260102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>
          <a:xfrm>
            <a:off x="7224256" y="1011014"/>
            <a:ext cx="2583656" cy="654844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kumimoji="1" lang="ja-JP" altLang="en-US" sz="1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52" name="直線コネクタ 151"/>
          <p:cNvCxnSpPr/>
          <p:nvPr/>
        </p:nvCxnSpPr>
        <p:spPr>
          <a:xfrm>
            <a:off x="7225339" y="1667455"/>
            <a:ext cx="258337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テキスト ボックス 155"/>
          <p:cNvSpPr txBox="1"/>
          <p:nvPr/>
        </p:nvSpPr>
        <p:spPr>
          <a:xfrm>
            <a:off x="1946806" y="2371620"/>
            <a:ext cx="1486304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Max|TE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| = 21 ns</a:t>
            </a:r>
            <a:endParaRPr kumimoji="1" lang="ja-JP" altLang="en-US" sz="14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4865556" y="2386837"/>
            <a:ext cx="1486304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Max|TE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| = </a:t>
            </a:r>
            <a:r>
              <a:rPr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92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ns</a:t>
            </a:r>
            <a:endParaRPr kumimoji="1" lang="ja-JP" altLang="en-US" sz="14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7858716" y="2412539"/>
            <a:ext cx="1486304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Max|TE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| = </a:t>
            </a:r>
            <a:r>
              <a:rPr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86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ns</a:t>
            </a:r>
            <a:endParaRPr kumimoji="1" lang="ja-JP" altLang="en-US" sz="14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15" y="3555830"/>
            <a:ext cx="2588507" cy="21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正方形/長方形 159"/>
          <p:cNvSpPr/>
          <p:nvPr/>
        </p:nvSpPr>
        <p:spPr>
          <a:xfrm>
            <a:off x="1409194" y="3555869"/>
            <a:ext cx="2587309" cy="21422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61" name="直線コネクタ 160"/>
          <p:cNvCxnSpPr/>
          <p:nvPr/>
        </p:nvCxnSpPr>
        <p:spPr>
          <a:xfrm>
            <a:off x="1414282" y="4204361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1413243" y="5273096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1627255" y="5649069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1412567" y="4416994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1409667" y="3778559"/>
            <a:ext cx="2583370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2054575" y="5649964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2704539" y="5646122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2272483" y="5649516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2920031" y="5645228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テキスト ボックス 169"/>
          <p:cNvSpPr txBox="1"/>
          <p:nvPr/>
        </p:nvSpPr>
        <p:spPr>
          <a:xfrm>
            <a:off x="1545106" y="5689161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2619896" y="5682958"/>
            <a:ext cx="15406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3857060" y="5686852"/>
            <a:ext cx="247286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1354197" y="5696310"/>
            <a:ext cx="116086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1287984" y="3730752"/>
            <a:ext cx="132044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1130851" y="4156710"/>
            <a:ext cx="296613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1135604" y="4369930"/>
            <a:ext cx="287045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124969" y="4580924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1202751" y="3951557"/>
            <a:ext cx="20843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79" name="直線コネクタ 178"/>
          <p:cNvCxnSpPr/>
          <p:nvPr/>
        </p:nvCxnSpPr>
        <p:spPr>
          <a:xfrm>
            <a:off x="3132582" y="5645975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3780799" y="5652008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テキスト ボックス 180"/>
          <p:cNvSpPr txBox="1"/>
          <p:nvPr/>
        </p:nvSpPr>
        <p:spPr>
          <a:xfrm>
            <a:off x="3246202" y="5685460"/>
            <a:ext cx="19712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2336252" y="5864412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Elapsed Time(h)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84" name="直線コネクタ 183"/>
          <p:cNvCxnSpPr/>
          <p:nvPr/>
        </p:nvCxnSpPr>
        <p:spPr>
          <a:xfrm>
            <a:off x="1407058" y="4630866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>
            <a:off x="1409811" y="4841342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85"/>
          <p:cNvSpPr txBox="1"/>
          <p:nvPr/>
        </p:nvSpPr>
        <p:spPr>
          <a:xfrm>
            <a:off x="1135979" y="4792270"/>
            <a:ext cx="287045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1124969" y="5008027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1131590" y="5219680"/>
            <a:ext cx="287045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89" name="直線コネクタ 188"/>
          <p:cNvCxnSpPr/>
          <p:nvPr/>
        </p:nvCxnSpPr>
        <p:spPr>
          <a:xfrm>
            <a:off x="1411526" y="3990477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1412557" y="5058630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1413234" y="5483593"/>
            <a:ext cx="34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1842123" y="5649069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2487352" y="5651780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3350207" y="5645973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3567296" y="5645217"/>
            <a:ext cx="0" cy="48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/>
          <p:cNvSpPr txBox="1"/>
          <p:nvPr/>
        </p:nvSpPr>
        <p:spPr>
          <a:xfrm>
            <a:off x="1762730" y="5682371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977599" y="5682371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2189713" y="5682373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2407337" y="5682373"/>
            <a:ext cx="168724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2837520" y="5679564"/>
            <a:ext cx="15406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3052389" y="5686353"/>
            <a:ext cx="15406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3469335" y="5688854"/>
            <a:ext cx="19712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3670431" y="5688854"/>
            <a:ext cx="197125" cy="1517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</a:t>
            </a: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1209007" y="3490504"/>
            <a:ext cx="20843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1115443" y="5436449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1126975" y="5637760"/>
            <a:ext cx="301397" cy="151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5" y="3548853"/>
            <a:ext cx="2602818" cy="215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正方形/長方形 207"/>
          <p:cNvSpPr/>
          <p:nvPr/>
        </p:nvSpPr>
        <p:spPr>
          <a:xfrm>
            <a:off x="7216359" y="3545679"/>
            <a:ext cx="2596949" cy="21655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09" name="直線コネクタ 208"/>
          <p:cNvCxnSpPr/>
          <p:nvPr/>
        </p:nvCxnSpPr>
        <p:spPr>
          <a:xfrm>
            <a:off x="7220084" y="4197815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>
            <a:off x="7219041" y="5274779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7435232" y="5661717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>
            <a:off x="7219745" y="4412768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7216834" y="3770799"/>
            <a:ext cx="2592995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7864144" y="5662621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8516530" y="5658737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8082865" y="5662168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8732825" y="5657834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テキスト ボックス 217"/>
          <p:cNvSpPr txBox="1"/>
          <p:nvPr/>
        </p:nvSpPr>
        <p:spPr>
          <a:xfrm>
            <a:off x="7352778" y="5702532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8431572" y="5696260"/>
            <a:ext cx="15463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9673345" y="5700196"/>
            <a:ext cx="248207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7161157" y="5709758"/>
            <a:ext cx="116518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7078028" y="3720089"/>
            <a:ext cx="132536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6941893" y="4150695"/>
            <a:ext cx="297718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6941874" y="4354335"/>
            <a:ext cx="2881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6945505" y="4570013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6999683" y="3919387"/>
            <a:ext cx="2092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>
            <a:off x="8948932" y="5660305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9599564" y="5664687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テキスト ボックス 228"/>
          <p:cNvSpPr txBox="1"/>
          <p:nvPr/>
        </p:nvSpPr>
        <p:spPr>
          <a:xfrm>
            <a:off x="9060211" y="5698790"/>
            <a:ext cx="19785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8172835" y="5873641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Elapsed Time(h)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31" name="直線コネクタ 230"/>
          <p:cNvCxnSpPr/>
          <p:nvPr/>
        </p:nvCxnSpPr>
        <p:spPr>
          <a:xfrm>
            <a:off x="7214215" y="4632405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>
            <a:off x="7216979" y="4845177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テキスト ボックス 232"/>
          <p:cNvSpPr txBox="1"/>
          <p:nvPr/>
        </p:nvSpPr>
        <p:spPr>
          <a:xfrm>
            <a:off x="6951783" y="4781230"/>
            <a:ext cx="2881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6938361" y="4996908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6949787" y="5215765"/>
            <a:ext cx="2881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36" name="直線コネクタ 235"/>
          <p:cNvCxnSpPr/>
          <p:nvPr/>
        </p:nvCxnSpPr>
        <p:spPr>
          <a:xfrm>
            <a:off x="7218699" y="3981598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7219735" y="5064836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7217649" y="5494436"/>
            <a:ext cx="350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7650901" y="5661717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8298534" y="5655304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9168750" y="5662020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9383884" y="5661254"/>
            <a:ext cx="0" cy="49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テキスト ボックス 242"/>
          <p:cNvSpPr txBox="1"/>
          <p:nvPr/>
        </p:nvSpPr>
        <p:spPr>
          <a:xfrm>
            <a:off x="7571212" y="5695668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7786882" y="5695668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7999786" y="5695668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8218221" y="5695668"/>
            <a:ext cx="169353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8650006" y="5692829"/>
            <a:ext cx="15463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8865676" y="5699693"/>
            <a:ext cx="15463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9284175" y="5702221"/>
            <a:ext cx="19785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9486020" y="5702221"/>
            <a:ext cx="197859" cy="1528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</a:t>
            </a:r>
          </a:p>
        </p:txBody>
      </p:sp>
      <p:sp>
        <p:nvSpPr>
          <p:cNvPr id="251" name="テキスト ボックス 250"/>
          <p:cNvSpPr txBox="1"/>
          <p:nvPr/>
        </p:nvSpPr>
        <p:spPr>
          <a:xfrm>
            <a:off x="7010743" y="3479602"/>
            <a:ext cx="209214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6928836" y="5427728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6942740" y="5640790"/>
            <a:ext cx="302520" cy="152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4" name="直線コネクタ 253"/>
          <p:cNvCxnSpPr/>
          <p:nvPr/>
        </p:nvCxnSpPr>
        <p:spPr>
          <a:xfrm>
            <a:off x="1407286" y="4204803"/>
            <a:ext cx="258337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5" name="正方形/長方形 254"/>
          <p:cNvSpPr/>
          <p:nvPr/>
        </p:nvSpPr>
        <p:spPr>
          <a:xfrm>
            <a:off x="1410965" y="3556300"/>
            <a:ext cx="2583656" cy="651669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kumimoji="1" lang="ja-JP" altLang="en-US" sz="1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39" y="3552307"/>
            <a:ext cx="2591147" cy="215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正方形/長方形 256"/>
          <p:cNvSpPr/>
          <p:nvPr/>
        </p:nvSpPr>
        <p:spPr>
          <a:xfrm>
            <a:off x="4313800" y="3553615"/>
            <a:ext cx="2585341" cy="21519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8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8" name="直線コネクタ 257"/>
          <p:cNvCxnSpPr/>
          <p:nvPr/>
        </p:nvCxnSpPr>
        <p:spPr>
          <a:xfrm>
            <a:off x="4314756" y="4205057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4316470" y="5273537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4531694" y="5656335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>
          <a:xfrm>
            <a:off x="4317170" y="4415247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>
            <a:off x="4314272" y="3777318"/>
            <a:ext cx="2581405" cy="0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4958690" y="5657233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/>
          <p:nvPr/>
        </p:nvCxnSpPr>
        <p:spPr>
          <a:xfrm>
            <a:off x="5608160" y="5653374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/>
          <p:nvPr/>
        </p:nvCxnSpPr>
        <p:spPr>
          <a:xfrm>
            <a:off x="5176432" y="5656783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/>
          <p:cNvCxnSpPr/>
          <p:nvPr/>
        </p:nvCxnSpPr>
        <p:spPr>
          <a:xfrm>
            <a:off x="5823488" y="5652476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テキスト ボックス 266"/>
          <p:cNvSpPr txBox="1"/>
          <p:nvPr/>
        </p:nvSpPr>
        <p:spPr>
          <a:xfrm>
            <a:off x="4449609" y="5694856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5523581" y="5688625"/>
            <a:ext cx="15394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6759804" y="5692535"/>
            <a:ext cx="247098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</a:t>
            </a: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4258845" y="5702038"/>
            <a:ext cx="11599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4192682" y="3729294"/>
            <a:ext cx="131944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4027436" y="4164390"/>
            <a:ext cx="29638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4034783" y="4368976"/>
            <a:ext cx="286826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4031349" y="4578532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4104696" y="3943935"/>
            <a:ext cx="208279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76" name="直線コネクタ 275"/>
          <p:cNvCxnSpPr/>
          <p:nvPr/>
        </p:nvCxnSpPr>
        <p:spPr>
          <a:xfrm>
            <a:off x="6038629" y="5653226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6683601" y="5659285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テキスト ボックス 277"/>
          <p:cNvSpPr txBox="1"/>
          <p:nvPr/>
        </p:nvSpPr>
        <p:spPr>
          <a:xfrm>
            <a:off x="6149411" y="5691137"/>
            <a:ext cx="196975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r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5233272" y="5857831"/>
            <a:ext cx="84638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Elapsed Time(h)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80" name="直線コネクタ 279"/>
          <p:cNvCxnSpPr/>
          <p:nvPr/>
        </p:nvCxnSpPr>
        <p:spPr>
          <a:xfrm>
            <a:off x="4311665" y="4633501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>
            <a:off x="4314416" y="4844935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テキスト ボックス 281"/>
          <p:cNvSpPr txBox="1"/>
          <p:nvPr/>
        </p:nvSpPr>
        <p:spPr>
          <a:xfrm>
            <a:off x="4039971" y="4788455"/>
            <a:ext cx="286826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-250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4033784" y="5007611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4047593" y="5220186"/>
            <a:ext cx="286826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85" name="直線コネクタ 284"/>
          <p:cNvCxnSpPr/>
          <p:nvPr/>
        </p:nvCxnSpPr>
        <p:spPr>
          <a:xfrm>
            <a:off x="4316130" y="3990201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>
            <a:off x="4317160" y="5058095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/>
          <p:nvPr/>
        </p:nvCxnSpPr>
        <p:spPr>
          <a:xfrm>
            <a:off x="4315084" y="5486696"/>
            <a:ext cx="348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>
            <a:off x="4746400" y="5656335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>
            <a:off x="5391138" y="5653372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>
            <a:off x="6254712" y="5653226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/>
          <p:cNvCxnSpPr/>
          <p:nvPr/>
        </p:nvCxnSpPr>
        <p:spPr>
          <a:xfrm>
            <a:off x="6473013" y="5652465"/>
            <a:ext cx="0" cy="49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テキスト ボックス 291"/>
          <p:cNvSpPr txBox="1"/>
          <p:nvPr/>
        </p:nvSpPr>
        <p:spPr>
          <a:xfrm>
            <a:off x="4667067" y="5688034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4881773" y="5688034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</a:p>
        </p:txBody>
      </p:sp>
      <p:sp>
        <p:nvSpPr>
          <p:cNvPr id="294" name="テキスト ボックス 293"/>
          <p:cNvSpPr txBox="1"/>
          <p:nvPr/>
        </p:nvSpPr>
        <p:spPr>
          <a:xfrm>
            <a:off x="5093725" y="5688036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</a:p>
        </p:txBody>
      </p:sp>
      <p:sp>
        <p:nvSpPr>
          <p:cNvPr id="295" name="テキスト ボックス 294"/>
          <p:cNvSpPr txBox="1"/>
          <p:nvPr/>
        </p:nvSpPr>
        <p:spPr>
          <a:xfrm>
            <a:off x="5311184" y="5688036"/>
            <a:ext cx="168596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5741039" y="5685214"/>
            <a:ext cx="15394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5955745" y="5692036"/>
            <a:ext cx="153947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r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6372373" y="5694546"/>
            <a:ext cx="196975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6573317" y="5694546"/>
            <a:ext cx="196975" cy="1559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</a:t>
            </a:r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4108404" y="3485554"/>
            <a:ext cx="208279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1" name="テキスト ボックス 300"/>
          <p:cNvSpPr txBox="1"/>
          <p:nvPr/>
        </p:nvSpPr>
        <p:spPr>
          <a:xfrm>
            <a:off x="4041086" y="5433148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-400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2" name="テキスト ボックス 301"/>
          <p:cNvSpPr txBox="1"/>
          <p:nvPr/>
        </p:nvSpPr>
        <p:spPr>
          <a:xfrm>
            <a:off x="4045636" y="5649769"/>
            <a:ext cx="301168" cy="15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-450</a:t>
            </a:r>
            <a:endParaRPr kumimoji="1" lang="ja-JP" altLang="en-US" sz="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3" name="正方形/長方形 302"/>
          <p:cNvSpPr/>
          <p:nvPr/>
        </p:nvSpPr>
        <p:spPr>
          <a:xfrm>
            <a:off x="4326563" y="3556301"/>
            <a:ext cx="2585092" cy="646190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kumimoji="1" lang="ja-JP" altLang="en-US" sz="1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04" name="直線コネクタ 303"/>
          <p:cNvCxnSpPr/>
          <p:nvPr/>
        </p:nvCxnSpPr>
        <p:spPr>
          <a:xfrm>
            <a:off x="4308196" y="4201698"/>
            <a:ext cx="2601024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5" name="正方形/長方形 304"/>
          <p:cNvSpPr/>
          <p:nvPr/>
        </p:nvSpPr>
        <p:spPr>
          <a:xfrm>
            <a:off x="7225184" y="3543600"/>
            <a:ext cx="2583656" cy="654844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kumimoji="1" lang="ja-JP" altLang="en-US" sz="14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06" name="直線コネクタ 305"/>
          <p:cNvCxnSpPr/>
          <p:nvPr/>
        </p:nvCxnSpPr>
        <p:spPr>
          <a:xfrm>
            <a:off x="7226267" y="4200041"/>
            <a:ext cx="2583370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テキスト ボックス 309"/>
          <p:cNvSpPr txBox="1"/>
          <p:nvPr/>
        </p:nvSpPr>
        <p:spPr>
          <a:xfrm>
            <a:off x="1905198" y="4904206"/>
            <a:ext cx="158569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Max|TE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| = 208 ns</a:t>
            </a:r>
            <a:endParaRPr kumimoji="1" lang="ja-JP" altLang="en-US" sz="14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11" name="テキスト ボックス 310"/>
          <p:cNvSpPr txBox="1"/>
          <p:nvPr/>
        </p:nvSpPr>
        <p:spPr>
          <a:xfrm>
            <a:off x="4894530" y="4899169"/>
            <a:ext cx="158569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Max|TE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| = 422 ns</a:t>
            </a:r>
            <a:endParaRPr kumimoji="1" lang="ja-JP" altLang="en-US" sz="14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12" name="テキスト ボックス 311"/>
          <p:cNvSpPr txBox="1"/>
          <p:nvPr/>
        </p:nvSpPr>
        <p:spPr>
          <a:xfrm>
            <a:off x="7811933" y="4929999"/>
            <a:ext cx="158569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Max|TE</a:t>
            </a:r>
            <a:r>
              <a:rPr kumimoji="1" lang="en-US" altLang="ja-JP" sz="14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| = 365 ns</a:t>
            </a:r>
            <a:endParaRPr kumimoji="1" lang="ja-JP" altLang="en-US" sz="14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cxnSp>
        <p:nvCxnSpPr>
          <p:cNvPr id="313" name="直線コネクタ 312"/>
          <p:cNvCxnSpPr/>
          <p:nvPr/>
        </p:nvCxnSpPr>
        <p:spPr>
          <a:xfrm>
            <a:off x="1580618" y="4679231"/>
            <a:ext cx="4605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>
            <a:off x="5237106" y="5585845"/>
            <a:ext cx="4605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コネクタ 314"/>
          <p:cNvCxnSpPr/>
          <p:nvPr/>
        </p:nvCxnSpPr>
        <p:spPr>
          <a:xfrm>
            <a:off x="7511981" y="5344452"/>
            <a:ext cx="4605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円/楕円 316"/>
          <p:cNvSpPr/>
          <p:nvPr/>
        </p:nvSpPr>
        <p:spPr>
          <a:xfrm>
            <a:off x="48057" y="4390726"/>
            <a:ext cx="865902" cy="865902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19050">
            <a:noFill/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8" name="図 317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8" b="15200"/>
          <a:stretch/>
        </p:blipFill>
        <p:spPr bwMode="auto">
          <a:xfrm>
            <a:off x="10242" y="1705489"/>
            <a:ext cx="890054" cy="97390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テキスト ボックス 394"/>
          <p:cNvSpPr txBox="1">
            <a:spLocks noChangeArrowheads="1"/>
          </p:cNvSpPr>
          <p:nvPr/>
        </p:nvSpPr>
        <p:spPr bwMode="auto">
          <a:xfrm>
            <a:off x="1931454" y="699335"/>
            <a:ext cx="1306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err="1">
                <a:latin typeface="Arial" charset="0"/>
                <a:ea typeface="Arial Unicode MS" pitchFamily="50" charset="-128"/>
                <a:cs typeface="Arial" charset="0"/>
              </a:rPr>
              <a:t>Furuno</a:t>
            </a:r>
            <a:r>
              <a:rPr lang="en-US" altLang="ja-JP" sz="1400" dirty="0">
                <a:latin typeface="Arial" charset="0"/>
                <a:ea typeface="Arial Unicode MS" pitchFamily="50" charset="-128"/>
                <a:cs typeface="Arial" charset="0"/>
              </a:rPr>
              <a:t> GF-87</a:t>
            </a:r>
            <a:endParaRPr lang="ja-JP" altLang="en-US" sz="14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20" name="テキスト ボックス 394"/>
          <p:cNvSpPr txBox="1">
            <a:spLocks noChangeArrowheads="1"/>
          </p:cNvSpPr>
          <p:nvPr/>
        </p:nvSpPr>
        <p:spPr bwMode="auto">
          <a:xfrm>
            <a:off x="4852394" y="693830"/>
            <a:ext cx="14812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>
                <a:latin typeface="Arial" charset="0"/>
              </a:rPr>
              <a:t>GNSS </a:t>
            </a:r>
            <a:r>
              <a:rPr lang="en-US" altLang="ja-JP" sz="1400" dirty="0" smtClean="0">
                <a:latin typeface="Arial" charset="0"/>
              </a:rPr>
              <a:t>Vendor B</a:t>
            </a:r>
            <a:endParaRPr lang="ja-JP" altLang="en-US" sz="14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21" name="テキスト ボックス 394"/>
          <p:cNvSpPr txBox="1">
            <a:spLocks noChangeArrowheads="1"/>
          </p:cNvSpPr>
          <p:nvPr/>
        </p:nvSpPr>
        <p:spPr bwMode="auto">
          <a:xfrm>
            <a:off x="7772523" y="694244"/>
            <a:ext cx="1490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>
                <a:latin typeface="Arial" charset="0"/>
              </a:rPr>
              <a:t>GNSS </a:t>
            </a:r>
            <a:r>
              <a:rPr lang="en-US" altLang="ja-JP" sz="1400" dirty="0" smtClean="0">
                <a:latin typeface="Arial" charset="0"/>
              </a:rPr>
              <a:t>Vendor C</a:t>
            </a:r>
            <a:endParaRPr lang="ja-JP" altLang="en-US" sz="14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cxnSp>
        <p:nvCxnSpPr>
          <p:cNvPr id="323" name="直線コネクタ 322"/>
          <p:cNvCxnSpPr/>
          <p:nvPr/>
        </p:nvCxnSpPr>
        <p:spPr>
          <a:xfrm>
            <a:off x="0" y="3472920"/>
            <a:ext cx="991276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>
            <a:off x="3351" y="940334"/>
            <a:ext cx="9906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-6760" y="6028868"/>
            <a:ext cx="991276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>
            <a:off x="962252" y="699335"/>
            <a:ext cx="893698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/>
          <p:cNvCxnSpPr/>
          <p:nvPr/>
        </p:nvCxnSpPr>
        <p:spPr>
          <a:xfrm>
            <a:off x="4049625" y="692696"/>
            <a:ext cx="0" cy="533617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/>
          <p:cNvCxnSpPr/>
          <p:nvPr/>
        </p:nvCxnSpPr>
        <p:spPr>
          <a:xfrm>
            <a:off x="6954284" y="698120"/>
            <a:ext cx="0" cy="533617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テキスト ボックス 331"/>
          <p:cNvSpPr txBox="1"/>
          <p:nvPr/>
        </p:nvSpPr>
        <p:spPr>
          <a:xfrm rot="16200000">
            <a:off x="537875" y="4643512"/>
            <a:ext cx="10589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Time Error</a:t>
            </a:r>
            <a:r>
              <a:rPr kumimoji="1" lang="en-US" altLang="ja-JP" sz="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(ns)</a:t>
            </a:r>
            <a:endParaRPr kumimoji="1" lang="ja-JP" altLang="en-US" sz="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33" name="直線コネクタ 332"/>
          <p:cNvCxnSpPr/>
          <p:nvPr/>
        </p:nvCxnSpPr>
        <p:spPr>
          <a:xfrm>
            <a:off x="962252" y="704554"/>
            <a:ext cx="0" cy="533617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テキスト ボックス 394"/>
          <p:cNvSpPr txBox="1">
            <a:spLocks noChangeArrowheads="1"/>
          </p:cNvSpPr>
          <p:nvPr/>
        </p:nvSpPr>
        <p:spPr bwMode="auto">
          <a:xfrm>
            <a:off x="-4862" y="1196708"/>
            <a:ext cx="97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smtClean="0">
                <a:latin typeface="Arial" charset="0"/>
              </a:rPr>
              <a:t>Open Sky</a:t>
            </a:r>
            <a:endParaRPr lang="ja-JP" altLang="en-US" sz="14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25" name="テキスト ボックス 394"/>
          <p:cNvSpPr txBox="1">
            <a:spLocks noChangeArrowheads="1"/>
          </p:cNvSpPr>
          <p:nvPr/>
        </p:nvSpPr>
        <p:spPr bwMode="auto">
          <a:xfrm>
            <a:off x="-12119" y="3778559"/>
            <a:ext cx="910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0F3CAA"/>
              </a:buClr>
              <a:buSzPct val="9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FF9933"/>
              </a:buClr>
              <a:buSzPct val="85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0F3CAA"/>
              </a:buClr>
              <a:buSzPct val="75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FF9933"/>
              </a:buClr>
              <a:buSzPct val="75000"/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0F3CAA"/>
              </a:buClr>
              <a:buSzPct val="65000"/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dirty="0" smtClean="0">
                <a:latin typeface="Arial" charset="0"/>
                <a:ea typeface="Arial Unicode MS" pitchFamily="50" charset="-128"/>
                <a:cs typeface="Arial" charset="0"/>
              </a:rPr>
              <a:t>Multipath</a:t>
            </a:r>
            <a:endParaRPr lang="ja-JP" altLang="en-US" sz="1400" dirty="0"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96616" y="6054482"/>
            <a:ext cx="6947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“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Max|TE</a:t>
            </a:r>
            <a:r>
              <a:rPr lang="en-US" altLang="ja-JP" sz="2000" dirty="0" smtClean="0">
                <a:solidFill>
                  <a:srgbClr val="FF0000"/>
                </a:solidFill>
              </a:rPr>
              <a:t>| &gt; 100ns” was measured by every GNSS vendor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29" name="テキスト ボックス 328"/>
          <p:cNvSpPr txBox="1"/>
          <p:nvPr/>
        </p:nvSpPr>
        <p:spPr>
          <a:xfrm>
            <a:off x="3008784" y="6309890"/>
            <a:ext cx="694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⇒ </a:t>
            </a:r>
            <a:r>
              <a:rPr lang="en-US" altLang="ja-JP" sz="2000" dirty="0" smtClean="0">
                <a:solidFill>
                  <a:srgbClr val="FF0000"/>
                </a:solidFill>
              </a:rPr>
              <a:t>No vendor can satisfy PRTC requirement in actual fields.</a:t>
            </a:r>
            <a:endParaRPr kumimoji="1" lang="ja-JP" altLang="en-US" sz="2000" u="sng" dirty="0">
              <a:solidFill>
                <a:srgbClr val="FF0000"/>
              </a:solidFill>
            </a:endParaRPr>
          </a:p>
        </p:txBody>
      </p:sp>
      <p:cxnSp>
        <p:nvCxnSpPr>
          <p:cNvPr id="338" name="直線矢印コネクタ 337"/>
          <p:cNvCxnSpPr/>
          <p:nvPr/>
        </p:nvCxnSpPr>
        <p:spPr>
          <a:xfrm>
            <a:off x="404070" y="6254537"/>
            <a:ext cx="10662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矢印コネクタ 338"/>
          <p:cNvCxnSpPr/>
          <p:nvPr/>
        </p:nvCxnSpPr>
        <p:spPr>
          <a:xfrm>
            <a:off x="404070" y="5491219"/>
            <a:ext cx="0" cy="7633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テキスト ボックス 342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30" name="直線コネクタ 329"/>
          <p:cNvCxnSpPr/>
          <p:nvPr/>
        </p:nvCxnSpPr>
        <p:spPr>
          <a:xfrm>
            <a:off x="1875715" y="4690452"/>
            <a:ext cx="165440" cy="2137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/>
          <p:cNvCxnSpPr/>
          <p:nvPr/>
        </p:nvCxnSpPr>
        <p:spPr>
          <a:xfrm flipH="1">
            <a:off x="5588076" y="5222695"/>
            <a:ext cx="394967" cy="3578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H="1">
            <a:off x="7871558" y="5237776"/>
            <a:ext cx="137859" cy="106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99447"/>
            <a:ext cx="45119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Multipath mitigation algorithm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08784" y="1556792"/>
            <a:ext cx="1881495" cy="564560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endCxn id="7" idx="3"/>
          </p:cNvCxnSpPr>
          <p:nvPr/>
        </p:nvCxnSpPr>
        <p:spPr>
          <a:xfrm flipH="1">
            <a:off x="4890279" y="1484784"/>
            <a:ext cx="710794" cy="3542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16567" y="5661248"/>
            <a:ext cx="44678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u="sng" dirty="0" smtClean="0"/>
              <a:t>Statistical Satellite selection algorithm </a:t>
            </a:r>
          </a:p>
          <a:p>
            <a:r>
              <a:rPr kumimoji="1" lang="en-US" altLang="ja-JP" sz="1800" b="1" u="sng" dirty="0" err="1" smtClean="0"/>
              <a:t>prevents</a:t>
            </a:r>
            <a:r>
              <a:rPr lang="en-US" altLang="ja-JP" sz="1800" b="1" u="sng" dirty="0" err="1" smtClean="0"/>
              <a:t>Time</a:t>
            </a:r>
            <a:r>
              <a:rPr lang="en-US" altLang="ja-JP" sz="1800" b="1" u="sng" dirty="0" smtClean="0"/>
              <a:t> Error from deterioration </a:t>
            </a:r>
          </a:p>
          <a:p>
            <a:r>
              <a:rPr lang="en-US" altLang="ja-JP" sz="1800" b="1" u="sng" dirty="0" smtClean="0"/>
              <a:t>caused by multipath</a:t>
            </a:r>
            <a:endParaRPr kumimoji="1" lang="ja-JP" altLang="en-US" sz="18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26" y="692696"/>
            <a:ext cx="3896178" cy="123622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51" y="2231594"/>
            <a:ext cx="4782444" cy="321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D540-A479-46B2-AA43-64FB19B7E3DB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568" y="116632"/>
            <a:ext cx="109837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Multipath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9168" y="976133"/>
            <a:ext cx="6706040" cy="5604034"/>
            <a:chOff x="345536" y="1455092"/>
            <a:chExt cx="6706040" cy="560403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230" y="1643188"/>
              <a:ext cx="4410957" cy="475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 rot="16200000">
              <a:off x="-384057" y="4108810"/>
              <a:ext cx="170540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Time Error</a:t>
              </a:r>
              <a:r>
                <a:rPr lang="ja-JP" altLang="en-US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(ns)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44174" y="6812905"/>
              <a:ext cx="74539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Time(h)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898023" y="2598680"/>
              <a:ext cx="109165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Algorithm</a:t>
              </a:r>
            </a:p>
            <a:p>
              <a:r>
                <a:rPr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ON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298232" y="1642235"/>
              <a:ext cx="4413077" cy="4745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079307" y="2420301"/>
              <a:ext cx="273006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10802" y="4326388"/>
              <a:ext cx="765297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-100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83294" y="5272117"/>
              <a:ext cx="796247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-150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97046" y="6201456"/>
              <a:ext cx="789371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-200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76226" y="6358936"/>
              <a:ext cx="358969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15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174442" y="6361585"/>
              <a:ext cx="431179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026683" y="6358936"/>
              <a:ext cx="362406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46452" y="6358936"/>
              <a:ext cx="362404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45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909078" y="6367437"/>
              <a:ext cx="355529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60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1303028" y="6386235"/>
              <a:ext cx="11003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1685728" y="632217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2129306" y="633066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>
              <a:off x="3448403" y="6325899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3894630" y="633066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4779674" y="633066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824847" y="3379217"/>
              <a:ext cx="479324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-50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856284" y="5092849"/>
              <a:ext cx="119529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Algorithm</a:t>
              </a:r>
            </a:p>
            <a:p>
              <a:r>
                <a:rPr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OFF</a:t>
              </a:r>
            </a:p>
          </p:txBody>
        </p:sp>
        <p:cxnSp>
          <p:nvCxnSpPr>
            <p:cNvPr id="39" name="直線コネクタ 38"/>
            <p:cNvCxnSpPr/>
            <p:nvPr/>
          </p:nvCxnSpPr>
          <p:spPr>
            <a:xfrm rot="5400000">
              <a:off x="2562568" y="633066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>
              <a:off x="3009587" y="633066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4338209" y="6330662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>
              <a:off x="5223253" y="6325899"/>
              <a:ext cx="119108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3351078" y="6361584"/>
              <a:ext cx="392567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75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794655" y="6361584"/>
              <a:ext cx="430393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90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162312" y="6349411"/>
              <a:ext cx="471655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105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065613" y="6349411"/>
              <a:ext cx="509480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135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487495" y="6352060"/>
              <a:ext cx="547305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150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620176" y="6356823"/>
              <a:ext cx="475095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120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1303028" y="3546004"/>
              <a:ext cx="11003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303028" y="4490226"/>
              <a:ext cx="11003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1303028" y="5438230"/>
              <a:ext cx="110035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303028" y="2603639"/>
              <a:ext cx="4415161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969270" y="1455092"/>
              <a:ext cx="396794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kumimoji="1" lang="en-US" altLang="ja-JP" sz="16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50</a:t>
              </a:r>
              <a:endPara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8" name="上矢印 37"/>
            <p:cNvSpPr/>
            <p:nvPr/>
          </p:nvSpPr>
          <p:spPr>
            <a:xfrm>
              <a:off x="2147153" y="3618074"/>
              <a:ext cx="2719439" cy="704411"/>
            </a:xfrm>
            <a:prstGeom prst="upArrow">
              <a:avLst>
                <a:gd name="adj1" fmla="val 70408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158453" y="3830304"/>
              <a:ext cx="7665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1/5</a:t>
              </a:r>
              <a:endPara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1072867" y="1166272"/>
            <a:ext cx="4413078" cy="2842662"/>
          </a:xfrm>
          <a:prstGeom prst="rect">
            <a:avLst/>
          </a:prstGeom>
          <a:solidFill>
            <a:schemeClr val="accent1">
              <a:lumMod val="40000"/>
              <a:lumOff val="60000"/>
              <a:alpha val="2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ja-JP" altLang="en-US" sz="1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1071864" y="4014459"/>
            <a:ext cx="4419957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タイトル 1"/>
          <p:cNvSpPr>
            <a:spLocks noGrp="1"/>
          </p:cNvSpPr>
          <p:nvPr>
            <p:ph type="title"/>
          </p:nvPr>
        </p:nvSpPr>
        <p:spPr>
          <a:xfrm>
            <a:off x="412750" y="68400"/>
            <a:ext cx="9080500" cy="432000"/>
          </a:xfrm>
        </p:spPr>
        <p:txBody>
          <a:bodyPr/>
          <a:lstStyle/>
          <a:p>
            <a:r>
              <a:rPr lang="ja-JP" altLang="en-US" dirty="0"/>
              <a:t>　　　</a:t>
            </a:r>
            <a:r>
              <a:rPr lang="en-US" altLang="ja-JP" dirty="0" smtClean="0"/>
              <a:t>Multipath mitigation algorithm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10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1_4_1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6_1_4_1b</Template>
  <TotalTime>19217</TotalTime>
  <Words>1189</Words>
  <Application>Microsoft Office PowerPoint</Application>
  <PresentationFormat>A4 210 x 297 mm</PresentationFormat>
  <Paragraphs>628</Paragraphs>
  <Slides>19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6_1_4_1b</vt:lpstr>
      <vt:lpstr>Robustness Upgrading of GNSS receiver and GNSS DO</vt:lpstr>
      <vt:lpstr>Who needs accurate timing?</vt:lpstr>
      <vt:lpstr>ITU-T requirements : accuracy compared with UTC</vt:lpstr>
      <vt:lpstr>Thread for the GNSS receiver</vt:lpstr>
      <vt:lpstr>　　　Problems with multipath</vt:lpstr>
      <vt:lpstr>　　　Actual thread of multipath</vt:lpstr>
      <vt:lpstr>　　　Live test result of multipath</vt:lpstr>
      <vt:lpstr>　　　Multipath mitigation algorithm</vt:lpstr>
      <vt:lpstr>　　　Multipath mitigation algorithm</vt:lpstr>
      <vt:lpstr>　　　Multipath mitigation algorithm</vt:lpstr>
      <vt:lpstr>　　　verification test of multipath simulation</vt:lpstr>
      <vt:lpstr>　　　verification test of multipath simulation</vt:lpstr>
      <vt:lpstr>　　　verification test of multipath simulation</vt:lpstr>
      <vt:lpstr>　　　Usefulness of the multipath simulator</vt:lpstr>
      <vt:lpstr>　　　Spoofing対策の概要</vt:lpstr>
      <vt:lpstr>　　　Array antenna to detect spoofing</vt:lpstr>
      <vt:lpstr>　　　test result </vt:lpstr>
      <vt:lpstr>　　　test result</vt:lpstr>
      <vt:lpstr>　　　</vt:lpstr>
    </vt:vector>
  </TitlesOfParts>
  <Company>古野電気株式会社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kuhashimoto</dc:creator>
  <cp:lastModifiedBy>kuhashimoto</cp:lastModifiedBy>
  <cp:revision>819</cp:revision>
  <cp:lastPrinted>2018-06-11T08:06:55Z</cp:lastPrinted>
  <dcterms:created xsi:type="dcterms:W3CDTF">2017-12-19T01:58:31Z</dcterms:created>
  <dcterms:modified xsi:type="dcterms:W3CDTF">2018-11-03T08:23:05Z</dcterms:modified>
</cp:coreProperties>
</file>